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2" r:id="rId3"/>
    <p:sldId id="257" r:id="rId4"/>
    <p:sldId id="264" r:id="rId5"/>
    <p:sldId id="265" r:id="rId6"/>
    <p:sldId id="266" r:id="rId7"/>
    <p:sldId id="259" r:id="rId8"/>
    <p:sldId id="267" r:id="rId9"/>
    <p:sldId id="260" r:id="rId10"/>
    <p:sldId id="268" r:id="rId11"/>
    <p:sldId id="261" r:id="rId12"/>
    <p:sldId id="269" r:id="rId13"/>
    <p:sldId id="270" r:id="rId14"/>
    <p:sldId id="271" r:id="rId15"/>
    <p:sldId id="258" r:id="rId16"/>
    <p:sldId id="273" r:id="rId17"/>
    <p:sldId id="274" r:id="rId18"/>
    <p:sldId id="263" r:id="rId1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0"/>
  </p:normalViewPr>
  <p:slideViewPr>
    <p:cSldViewPr snapToGrid="0" snapToObjects="1">
      <p:cViewPr varScale="1">
        <p:scale>
          <a:sx n="90" d="100"/>
          <a:sy n="90" d="100"/>
        </p:scale>
        <p:origin x="232" y="8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7-15T03:27:37.936"/>
    </inkml:context>
    <inkml:brush xml:id="br0">
      <inkml:brushProperty name="width" value="0.05" units="cm"/>
      <inkml:brushProperty name="height" value="0.05" units="cm"/>
      <inkml:brushProperty name="color" value="#E71224"/>
    </inkml:brush>
  </inkml:definitions>
  <inkml:trace contextRef="#ctx0" brushRef="#br0">0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7-15T03:27:37.936"/>
    </inkml:context>
    <inkml:brush xml:id="br0">
      <inkml:brushProperty name="width" value="0.05" units="cm"/>
      <inkml:brushProperty name="height" value="0.05" units="cm"/>
      <inkml:brushProperty name="color" value="#E71224"/>
    </inkml:brush>
  </inkml:definitions>
  <inkml:trace contextRef="#ctx0" brushRef="#br0">0 1 24575,'0'0'0</inkml:trace>
</inkml:ink>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848D46-CECE-4A47-A267-9891E4C3D067}"/>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357ED7A2-7031-1140-878E-24287E86D7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03FC1826-7981-8D42-A696-44D7368A70DF}"/>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5" name="フッター プレースホルダー 4">
            <a:extLst>
              <a:ext uri="{FF2B5EF4-FFF2-40B4-BE49-F238E27FC236}">
                <a16:creationId xmlns:a16="http://schemas.microsoft.com/office/drawing/2014/main" id="{6044B5A2-139D-8A43-B3C2-4FD48C3A492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0A359D4-5FC5-7F42-9D94-01B22314E8A1}"/>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2610778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C32FD9-BA22-7845-B37E-E2E979032260}"/>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BAC5358B-96EC-EA47-85B1-1BCCF7F397E2}"/>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76EFA02-9598-B34F-806C-829F6DD8EAD3}"/>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5" name="フッター プレースホルダー 4">
            <a:extLst>
              <a:ext uri="{FF2B5EF4-FFF2-40B4-BE49-F238E27FC236}">
                <a16:creationId xmlns:a16="http://schemas.microsoft.com/office/drawing/2014/main" id="{9B85CF62-DDAA-D14A-9BC3-76DB8B120AD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CB08410-70C5-FE4D-B278-CB4F53385F8C}"/>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3726606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3776414-CC9D-E04E-99E5-0135892A303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866A94E-4C27-1943-8C9C-91347ABC0009}"/>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EFDF929-9D3C-D84C-B174-ECB5F5303DD3}"/>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5" name="フッター プレースホルダー 4">
            <a:extLst>
              <a:ext uri="{FF2B5EF4-FFF2-40B4-BE49-F238E27FC236}">
                <a16:creationId xmlns:a16="http://schemas.microsoft.com/office/drawing/2014/main" id="{A944018C-F3D9-3D40-B57A-636F4A366ED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31D8CA9-B076-5F49-8EDA-2E7EDD5C5D2E}"/>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3050169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E742A8-D3EC-FE4E-928D-7F9945E7986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663B80A-FF57-CE44-8FA1-3F1209E6D6A8}"/>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9851A9C-85C3-4349-B843-C92704DB5A5E}"/>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5" name="フッター プレースホルダー 4">
            <a:extLst>
              <a:ext uri="{FF2B5EF4-FFF2-40B4-BE49-F238E27FC236}">
                <a16:creationId xmlns:a16="http://schemas.microsoft.com/office/drawing/2014/main" id="{CBAD305B-D777-E245-A569-C72BA4107A3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6890DDC-6250-D144-82C9-334C9C887CC8}"/>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2099120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7297641-9509-2A44-8C84-359D61230AEA}"/>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909265A-CB47-B443-9904-04F8CDA8D6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AF17C2E-423F-B44A-B5EE-5FDD82727A26}"/>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5" name="フッター プレースホルダー 4">
            <a:extLst>
              <a:ext uri="{FF2B5EF4-FFF2-40B4-BE49-F238E27FC236}">
                <a16:creationId xmlns:a16="http://schemas.microsoft.com/office/drawing/2014/main" id="{C89E6E84-CB93-DA47-B54D-1D390C61385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C6B9EDA-5FA7-2842-86A8-0F1031211D7E}"/>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35700549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5A198D-C4A4-3242-99B7-3B3AC77BDE4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228DCC9-FBEA-4649-8317-1457994D10F5}"/>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E810A768-C309-3147-B41A-AAA447AF9CD7}"/>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94423204-8D37-B542-A2C5-AC1F8D3C300C}"/>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6" name="フッター プレースホルダー 5">
            <a:extLst>
              <a:ext uri="{FF2B5EF4-FFF2-40B4-BE49-F238E27FC236}">
                <a16:creationId xmlns:a16="http://schemas.microsoft.com/office/drawing/2014/main" id="{261CC1A2-A6BB-8947-9E31-5A01192372D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389CF48-A19B-704A-B4AC-7B5A7EAC701B}"/>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21306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7A3A44-B4DE-8E4F-BC53-97F35EA43B23}"/>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A795D47-C87A-B44A-8F0D-370B5FE7E5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3C092388-80A4-A34A-BCF3-33AA029D2D18}"/>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D82D9037-C7A8-ED46-BEE0-6A00B28CB8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08B70C2C-702E-F046-9EDA-5B4D8C64D0F0}"/>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9463E530-628F-E749-97E4-F775ABB35157}"/>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8" name="フッター プレースホルダー 7">
            <a:extLst>
              <a:ext uri="{FF2B5EF4-FFF2-40B4-BE49-F238E27FC236}">
                <a16:creationId xmlns:a16="http://schemas.microsoft.com/office/drawing/2014/main" id="{35D85049-4E23-D34C-8325-DC1EBDAF93F2}"/>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BA91403D-923B-144E-B644-813AE82FF7D7}"/>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2498818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53965F-C427-AC41-A7F1-FD2EEE7251A6}"/>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BF2BF81D-E1C7-A849-8F84-D710C4EA2BFD}"/>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4" name="フッター プレースホルダー 3">
            <a:extLst>
              <a:ext uri="{FF2B5EF4-FFF2-40B4-BE49-F238E27FC236}">
                <a16:creationId xmlns:a16="http://schemas.microsoft.com/office/drawing/2014/main" id="{5A58BC70-7AF0-D844-B47C-E49714AE540B}"/>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D27858E-E160-FE42-8737-C4BCD53BD4B7}"/>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2347441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08705479-2186-3E48-A4F4-AB63F735E587}"/>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3" name="フッター プレースホルダー 2">
            <a:extLst>
              <a:ext uri="{FF2B5EF4-FFF2-40B4-BE49-F238E27FC236}">
                <a16:creationId xmlns:a16="http://schemas.microsoft.com/office/drawing/2014/main" id="{072DDBB9-3372-0242-B357-392ACAEFD1C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7E43028E-3434-314B-981A-3B1005EEC688}"/>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401206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F714FA-CFF9-DD41-857A-042A9284DD3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C0387C9-815F-7B40-812C-77F48AF1DB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CFA2269C-C0B0-6949-B4D9-7A2D6A81BB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02F61D4-6758-CE49-BF04-A84F69B7C26E}"/>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6" name="フッター プレースホルダー 5">
            <a:extLst>
              <a:ext uri="{FF2B5EF4-FFF2-40B4-BE49-F238E27FC236}">
                <a16:creationId xmlns:a16="http://schemas.microsoft.com/office/drawing/2014/main" id="{502F3344-2BAF-0043-9933-01DBB3DC538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8BA9459-7794-034B-8FEA-649EF0E4D4F4}"/>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3694009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C6DB92-77A4-3D4A-BF38-E06340BB73F3}"/>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B41F1085-AC3A-9743-BA46-44F7E7050F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6D3AE805-2ED0-5543-8B3D-54E9246668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A0747EA-7610-794A-B4AB-6AA4C23EEF19}"/>
              </a:ext>
            </a:extLst>
          </p:cNvPr>
          <p:cNvSpPr>
            <a:spLocks noGrp="1"/>
          </p:cNvSpPr>
          <p:nvPr>
            <p:ph type="dt" sz="half" idx="10"/>
          </p:nvPr>
        </p:nvSpPr>
        <p:spPr/>
        <p:txBody>
          <a:bodyPr/>
          <a:lstStyle/>
          <a:p>
            <a:fld id="{9191A687-6296-7742-8CFA-FC7A86AD2B18}" type="datetimeFigureOut">
              <a:rPr kumimoji="1" lang="ja-JP" altLang="en-US" smtClean="0"/>
              <a:t>2020/7/29</a:t>
            </a:fld>
            <a:endParaRPr kumimoji="1" lang="ja-JP" altLang="en-US"/>
          </a:p>
        </p:txBody>
      </p:sp>
      <p:sp>
        <p:nvSpPr>
          <p:cNvPr id="6" name="フッター プレースホルダー 5">
            <a:extLst>
              <a:ext uri="{FF2B5EF4-FFF2-40B4-BE49-F238E27FC236}">
                <a16:creationId xmlns:a16="http://schemas.microsoft.com/office/drawing/2014/main" id="{1B04E9C6-BB63-974C-AD61-E42CAA931DC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E4A0690-F3BA-854E-BA73-275C97BBA1AD}"/>
              </a:ext>
            </a:extLst>
          </p:cNvPr>
          <p:cNvSpPr>
            <a:spLocks noGrp="1"/>
          </p:cNvSpPr>
          <p:nvPr>
            <p:ph type="sldNum" sz="quarter" idx="12"/>
          </p:nvPr>
        </p:nvSpPr>
        <p:spPr/>
        <p:txBody>
          <a:body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3112439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1D828DF8-B44C-E44F-8AB0-B6407BBBAF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D962B3A-E09E-354F-AA3C-2CB4FF4392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5E4D236-87DC-9840-9CA2-C5E7B0AA41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91A687-6296-7742-8CFA-FC7A86AD2B18}" type="datetimeFigureOut">
              <a:rPr kumimoji="1" lang="ja-JP" altLang="en-US" smtClean="0"/>
              <a:t>2020/7/29</a:t>
            </a:fld>
            <a:endParaRPr kumimoji="1" lang="ja-JP" altLang="en-US"/>
          </a:p>
        </p:txBody>
      </p:sp>
      <p:sp>
        <p:nvSpPr>
          <p:cNvPr id="5" name="フッター プレースホルダー 4">
            <a:extLst>
              <a:ext uri="{FF2B5EF4-FFF2-40B4-BE49-F238E27FC236}">
                <a16:creationId xmlns:a16="http://schemas.microsoft.com/office/drawing/2014/main" id="{533C82AF-7A25-AA45-AE5D-0F857C962ED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FC8FA361-85E3-C442-9BBF-73818816B0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0DF527-8628-5247-B2E8-1EEBFAB38843}" type="slidenum">
              <a:rPr kumimoji="1" lang="ja-JP" altLang="en-US" smtClean="0"/>
              <a:t>‹#›</a:t>
            </a:fld>
            <a:endParaRPr kumimoji="1" lang="ja-JP" altLang="en-US"/>
          </a:p>
        </p:txBody>
      </p:sp>
    </p:spTree>
    <p:extLst>
      <p:ext uri="{BB962C8B-B14F-4D97-AF65-F5344CB8AC3E}">
        <p14:creationId xmlns:p14="http://schemas.microsoft.com/office/powerpoint/2010/main" val="1284756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customXml" Target="../ink/ink2.xml"/><Relationship Id="rId5" Type="http://schemas.openxmlformats.org/officeDocument/2006/relationships/image" Target="../media/image4.png"/><Relationship Id="rId4" Type="http://schemas.openxmlformats.org/officeDocument/2006/relationships/image" Target="../media/image3.jp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customXml" Target="../ink/ink1.xml"/><Relationship Id="rId5" Type="http://schemas.openxmlformats.org/officeDocument/2006/relationships/image" Target="../media/image4.pn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9A18CD-3830-7C47-B2F1-4F5299EF7D4C}"/>
              </a:ext>
            </a:extLst>
          </p:cNvPr>
          <p:cNvSpPr>
            <a:spLocks noGrp="1"/>
          </p:cNvSpPr>
          <p:nvPr>
            <p:ph type="ctrTitle"/>
          </p:nvPr>
        </p:nvSpPr>
        <p:spPr>
          <a:xfrm>
            <a:off x="1524000" y="1977656"/>
            <a:ext cx="9144000" cy="788028"/>
          </a:xfrm>
        </p:spPr>
        <p:txBody>
          <a:bodyPr>
            <a:normAutofit/>
          </a:bodyPr>
          <a:lstStyle/>
          <a:p>
            <a:r>
              <a:rPr lang="en-US" altLang="ja-JP" sz="4000" dirty="0" err="1"/>
              <a:t>RaspberryPi</a:t>
            </a:r>
            <a:r>
              <a:rPr lang="ja-JP" altLang="en-US" sz="4000"/>
              <a:t>を使った定点カメラの作成</a:t>
            </a:r>
            <a:endParaRPr kumimoji="1" lang="ja-JP" altLang="en-US" sz="4000"/>
          </a:p>
        </p:txBody>
      </p:sp>
      <p:sp>
        <p:nvSpPr>
          <p:cNvPr id="3" name="字幕 2">
            <a:extLst>
              <a:ext uri="{FF2B5EF4-FFF2-40B4-BE49-F238E27FC236}">
                <a16:creationId xmlns:a16="http://schemas.microsoft.com/office/drawing/2014/main" id="{9294E0E7-2E76-C245-A9C6-5B27BA3B50F7}"/>
              </a:ext>
            </a:extLst>
          </p:cNvPr>
          <p:cNvSpPr>
            <a:spLocks noGrp="1"/>
          </p:cNvSpPr>
          <p:nvPr>
            <p:ph type="subTitle" idx="1"/>
          </p:nvPr>
        </p:nvSpPr>
        <p:spPr/>
        <p:txBody>
          <a:bodyPr/>
          <a:lstStyle/>
          <a:p>
            <a:r>
              <a:rPr lang="en-US" altLang="ja-JP" dirty="0"/>
              <a:t>s</a:t>
            </a:r>
            <a:r>
              <a:rPr kumimoji="1" lang="en-US" altLang="ja-JP" dirty="0"/>
              <a:t>1260242</a:t>
            </a:r>
          </a:p>
          <a:p>
            <a:r>
              <a:rPr kumimoji="1" lang="en-US" altLang="ja-JP" dirty="0" err="1"/>
              <a:t>Ryusei</a:t>
            </a:r>
            <a:r>
              <a:rPr kumimoji="1" lang="en-US" altLang="ja-JP" dirty="0"/>
              <a:t> Takahashi</a:t>
            </a:r>
          </a:p>
          <a:p>
            <a:r>
              <a:rPr lang="en-US" altLang="ja-JP" dirty="0"/>
              <a:t>July,29</a:t>
            </a:r>
          </a:p>
        </p:txBody>
      </p:sp>
    </p:spTree>
    <p:extLst>
      <p:ext uri="{BB962C8B-B14F-4D97-AF65-F5344CB8AC3E}">
        <p14:creationId xmlns:p14="http://schemas.microsoft.com/office/powerpoint/2010/main" val="216213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a:extLst>
              <a:ext uri="{FF2B5EF4-FFF2-40B4-BE49-F238E27FC236}">
                <a16:creationId xmlns:a16="http://schemas.microsoft.com/office/drawing/2014/main" id="{1E3DF49A-3101-3645-8EFA-AE95C383068C}"/>
              </a:ext>
            </a:extLst>
          </p:cNvPr>
          <p:cNvSpPr>
            <a:spLocks noGrp="1"/>
          </p:cNvSpPr>
          <p:nvPr>
            <p:ph type="title"/>
          </p:nvPr>
        </p:nvSpPr>
        <p:spPr>
          <a:xfrm>
            <a:off x="838200" y="365125"/>
            <a:ext cx="10515600" cy="1325563"/>
          </a:xfrm>
        </p:spPr>
        <p:txBody>
          <a:bodyPr/>
          <a:lstStyle/>
          <a:p>
            <a:r>
              <a:rPr lang="en-US" altLang="ja-JP" dirty="0"/>
              <a:t>Today’s Content 3</a:t>
            </a:r>
            <a:r>
              <a:rPr lang="en-US" altLang="ja-JP" baseline="30000" dirty="0"/>
              <a:t>rd</a:t>
            </a:r>
            <a:r>
              <a:rPr lang="en-US" altLang="ja-JP" dirty="0"/>
              <a:t> Period</a:t>
            </a:r>
            <a:endParaRPr kumimoji="1" lang="ja-JP" altLang="en-US"/>
          </a:p>
        </p:txBody>
      </p:sp>
      <p:pic>
        <p:nvPicPr>
          <p:cNvPr id="6" name="図 5" descr="水鳥, 鳥 が含まれている画像&#10;&#10;自動的に生成された説明">
            <a:extLst>
              <a:ext uri="{FF2B5EF4-FFF2-40B4-BE49-F238E27FC236}">
                <a16:creationId xmlns:a16="http://schemas.microsoft.com/office/drawing/2014/main" id="{F4529234-A6C4-F34B-8C3B-D9891F251B74}"/>
              </a:ext>
            </a:extLst>
          </p:cNvPr>
          <p:cNvPicPr>
            <a:picLocks noChangeAspect="1"/>
          </p:cNvPicPr>
          <p:nvPr/>
        </p:nvPicPr>
        <p:blipFill>
          <a:blip r:embed="rId2"/>
          <a:stretch>
            <a:fillRect/>
          </a:stretch>
        </p:blipFill>
        <p:spPr>
          <a:xfrm>
            <a:off x="1204913" y="2236001"/>
            <a:ext cx="3067050" cy="3899686"/>
          </a:xfrm>
          <a:prstGeom prst="rect">
            <a:avLst/>
          </a:prstGeom>
        </p:spPr>
      </p:pic>
      <p:sp>
        <p:nvSpPr>
          <p:cNvPr id="7" name="テキスト ボックス 6">
            <a:extLst>
              <a:ext uri="{FF2B5EF4-FFF2-40B4-BE49-F238E27FC236}">
                <a16:creationId xmlns:a16="http://schemas.microsoft.com/office/drawing/2014/main" id="{3BC5B3B5-5DBD-2646-B1F0-455DC2E3D0B4}"/>
              </a:ext>
            </a:extLst>
          </p:cNvPr>
          <p:cNvSpPr txBox="1"/>
          <p:nvPr/>
        </p:nvSpPr>
        <p:spPr>
          <a:xfrm>
            <a:off x="6457950" y="2300288"/>
            <a:ext cx="5248553" cy="923330"/>
          </a:xfrm>
          <a:prstGeom prst="rect">
            <a:avLst/>
          </a:prstGeom>
          <a:noFill/>
        </p:spPr>
        <p:txBody>
          <a:bodyPr wrap="none" rtlCol="0">
            <a:spAutoFit/>
          </a:bodyPr>
          <a:lstStyle/>
          <a:p>
            <a:r>
              <a:rPr lang="en-US" altLang="ja-JP" dirty="0"/>
              <a:t> p</a:t>
            </a:r>
            <a:r>
              <a:rPr kumimoji="1" lang="en-US" altLang="ja-JP" dirty="0"/>
              <a:t>ython3 </a:t>
            </a:r>
            <a:r>
              <a:rPr kumimoji="1" lang="en-US" altLang="ja-JP" dirty="0" err="1"/>
              <a:t>rasWeather.py</a:t>
            </a:r>
            <a:r>
              <a:rPr kumimoji="1" lang="ja-JP" altLang="en-US"/>
              <a:t>を実行するとこのように</a:t>
            </a:r>
            <a:endParaRPr kumimoji="1" lang="en-US" altLang="ja-JP" dirty="0"/>
          </a:p>
          <a:p>
            <a:r>
              <a:rPr lang="ja-JP" altLang="en-US"/>
              <a:t>自分が設定した出力を</a:t>
            </a:r>
            <a:r>
              <a:rPr lang="en-US" altLang="ja-JP" dirty="0"/>
              <a:t>Slack</a:t>
            </a:r>
            <a:r>
              <a:rPr lang="ja-JP" altLang="en-US"/>
              <a:t>で表示できるように</a:t>
            </a:r>
            <a:endParaRPr lang="en-US" altLang="ja-JP" dirty="0"/>
          </a:p>
          <a:p>
            <a:r>
              <a:rPr kumimoji="1" lang="ja-JP" altLang="en-US"/>
              <a:t>なりました。</a:t>
            </a:r>
          </a:p>
        </p:txBody>
      </p:sp>
    </p:spTree>
    <p:extLst>
      <p:ext uri="{BB962C8B-B14F-4D97-AF65-F5344CB8AC3E}">
        <p14:creationId xmlns:p14="http://schemas.microsoft.com/office/powerpoint/2010/main" val="1526014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A890892-E853-9C49-A12B-C7600D62E791}"/>
              </a:ext>
            </a:extLst>
          </p:cNvPr>
          <p:cNvSpPr>
            <a:spLocks noGrp="1"/>
          </p:cNvSpPr>
          <p:nvPr>
            <p:ph type="title"/>
          </p:nvPr>
        </p:nvSpPr>
        <p:spPr/>
        <p:txBody>
          <a:bodyPr/>
          <a:lstStyle/>
          <a:p>
            <a:r>
              <a:rPr kumimoji="1" lang="en-US" altLang="ja-JP" dirty="0"/>
              <a:t>Today’s Content 4</a:t>
            </a:r>
            <a:r>
              <a:rPr kumimoji="1" lang="en-US" altLang="ja-JP" baseline="30000" dirty="0"/>
              <a:t>th</a:t>
            </a:r>
            <a:r>
              <a:rPr kumimoji="1" lang="en-US" altLang="ja-JP" dirty="0"/>
              <a:t> Period</a:t>
            </a:r>
            <a:endParaRPr kumimoji="1" lang="ja-JP" altLang="en-US"/>
          </a:p>
        </p:txBody>
      </p:sp>
      <p:sp>
        <p:nvSpPr>
          <p:cNvPr id="3" name="テキスト ボックス 2">
            <a:extLst>
              <a:ext uri="{FF2B5EF4-FFF2-40B4-BE49-F238E27FC236}">
                <a16:creationId xmlns:a16="http://schemas.microsoft.com/office/drawing/2014/main" id="{6D4324E0-1CBB-104C-8219-DC03DC6C3039}"/>
              </a:ext>
            </a:extLst>
          </p:cNvPr>
          <p:cNvSpPr txBox="1"/>
          <p:nvPr/>
        </p:nvSpPr>
        <p:spPr>
          <a:xfrm>
            <a:off x="838200" y="1885951"/>
            <a:ext cx="11202106" cy="2031325"/>
          </a:xfrm>
          <a:prstGeom prst="rect">
            <a:avLst/>
          </a:prstGeom>
          <a:noFill/>
        </p:spPr>
        <p:txBody>
          <a:bodyPr wrap="none" rtlCol="0">
            <a:spAutoFit/>
          </a:bodyPr>
          <a:lstStyle/>
          <a:p>
            <a:r>
              <a:rPr lang="en" altLang="ja-JP" dirty="0"/>
              <a:t>*/1 * * * * python3 /home/pi/exercises/</a:t>
            </a:r>
            <a:r>
              <a:rPr lang="en" altLang="ja-JP" dirty="0" err="1"/>
              <a:t>capture.py</a:t>
            </a:r>
            <a:endParaRPr lang="en" altLang="ja-JP" dirty="0"/>
          </a:p>
          <a:p>
            <a:r>
              <a:rPr lang="en" altLang="ja-JP" dirty="0"/>
              <a:t>*/1 * * * * python3 /home/pi/exercises/</a:t>
            </a:r>
            <a:r>
              <a:rPr lang="en" altLang="ja-JP" dirty="0" err="1"/>
              <a:t>rasWeather.py</a:t>
            </a:r>
            <a:endParaRPr lang="en" altLang="ja-JP" dirty="0"/>
          </a:p>
          <a:p>
            <a:endParaRPr kumimoji="1" lang="en" altLang="ja-JP" dirty="0"/>
          </a:p>
          <a:p>
            <a:r>
              <a:rPr lang="ja-JP" altLang="en-US"/>
              <a:t>とすることで</a:t>
            </a:r>
            <a:r>
              <a:rPr lang="en-US" altLang="ja-JP" dirty="0"/>
              <a:t>1</a:t>
            </a:r>
            <a:r>
              <a:rPr lang="ja-JP" altLang="en-US"/>
              <a:t>分ごとに</a:t>
            </a:r>
            <a:r>
              <a:rPr lang="en-US" altLang="ja-JP" dirty="0"/>
              <a:t>Slack</a:t>
            </a:r>
            <a:r>
              <a:rPr lang="ja-JP" altLang="en-US"/>
              <a:t>に送ることができるようになりました。</a:t>
            </a:r>
            <a:endParaRPr lang="en-US" altLang="ja-JP" dirty="0"/>
          </a:p>
          <a:p>
            <a:endParaRPr kumimoji="1" lang="en-US" altLang="ja-JP" dirty="0"/>
          </a:p>
          <a:p>
            <a:r>
              <a:rPr lang="ja-JP" altLang="en-US"/>
              <a:t>しかし、</a:t>
            </a:r>
            <a:r>
              <a:rPr lang="en-US" altLang="ja-JP" dirty="0" err="1"/>
              <a:t>capture.py</a:t>
            </a:r>
            <a:r>
              <a:rPr lang="ja-JP" altLang="en-US"/>
              <a:t>と</a:t>
            </a:r>
            <a:r>
              <a:rPr lang="en-US" altLang="ja-JP" dirty="0" err="1"/>
              <a:t>rasWeather.py</a:t>
            </a:r>
            <a:r>
              <a:rPr lang="ja-JP" altLang="en-US"/>
              <a:t>で実行時間が異なり次のページの画像のように</a:t>
            </a:r>
            <a:r>
              <a:rPr lang="en-US" altLang="ja-JP" dirty="0" err="1"/>
              <a:t>rasWeather.py</a:t>
            </a:r>
            <a:r>
              <a:rPr lang="ja-JP" altLang="en-US"/>
              <a:t>の出力の</a:t>
            </a:r>
            <a:endParaRPr lang="en-US" altLang="ja-JP" dirty="0"/>
          </a:p>
          <a:p>
            <a:r>
              <a:rPr lang="ja-JP" altLang="en-US"/>
              <a:t>間に画像がくるような出力になってしまいます。</a:t>
            </a:r>
            <a:endParaRPr kumimoji="1" lang="ja-JP" altLang="en-US"/>
          </a:p>
        </p:txBody>
      </p:sp>
    </p:spTree>
    <p:extLst>
      <p:ext uri="{BB962C8B-B14F-4D97-AF65-F5344CB8AC3E}">
        <p14:creationId xmlns:p14="http://schemas.microsoft.com/office/powerpoint/2010/main" val="2596912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a:extLst>
              <a:ext uri="{FF2B5EF4-FFF2-40B4-BE49-F238E27FC236}">
                <a16:creationId xmlns:a16="http://schemas.microsoft.com/office/drawing/2014/main" id="{C14594A0-E0FB-7B4C-9A20-77632D0F360C}"/>
              </a:ext>
            </a:extLst>
          </p:cNvPr>
          <p:cNvSpPr>
            <a:spLocks noGrp="1"/>
          </p:cNvSpPr>
          <p:nvPr>
            <p:ph type="title"/>
          </p:nvPr>
        </p:nvSpPr>
        <p:spPr/>
        <p:txBody>
          <a:bodyPr/>
          <a:lstStyle/>
          <a:p>
            <a:r>
              <a:rPr kumimoji="1" lang="en-US" altLang="ja-JP" dirty="0"/>
              <a:t>Today’s Content 4</a:t>
            </a:r>
            <a:r>
              <a:rPr kumimoji="1" lang="en-US" altLang="ja-JP" baseline="30000" dirty="0"/>
              <a:t>th</a:t>
            </a:r>
            <a:r>
              <a:rPr kumimoji="1" lang="en-US" altLang="ja-JP" dirty="0"/>
              <a:t> Period</a:t>
            </a:r>
            <a:endParaRPr kumimoji="1" lang="ja-JP" altLang="en-US"/>
          </a:p>
        </p:txBody>
      </p:sp>
      <p:pic>
        <p:nvPicPr>
          <p:cNvPr id="6" name="図 5" descr="スクリーンショットの画面&#10;&#10;自動的に生成された説明">
            <a:extLst>
              <a:ext uri="{FF2B5EF4-FFF2-40B4-BE49-F238E27FC236}">
                <a16:creationId xmlns:a16="http://schemas.microsoft.com/office/drawing/2014/main" id="{9891DD39-DEC5-CD4B-932C-C6AC550FE553}"/>
              </a:ext>
            </a:extLst>
          </p:cNvPr>
          <p:cNvPicPr>
            <a:picLocks noChangeAspect="1"/>
          </p:cNvPicPr>
          <p:nvPr/>
        </p:nvPicPr>
        <p:blipFill>
          <a:blip r:embed="rId2"/>
          <a:stretch>
            <a:fillRect/>
          </a:stretch>
        </p:blipFill>
        <p:spPr>
          <a:xfrm>
            <a:off x="838200" y="1857375"/>
            <a:ext cx="5007599" cy="5000625"/>
          </a:xfrm>
          <a:prstGeom prst="rect">
            <a:avLst/>
          </a:prstGeom>
        </p:spPr>
      </p:pic>
      <p:sp>
        <p:nvSpPr>
          <p:cNvPr id="7" name="テキスト ボックス 6">
            <a:extLst>
              <a:ext uri="{FF2B5EF4-FFF2-40B4-BE49-F238E27FC236}">
                <a16:creationId xmlns:a16="http://schemas.microsoft.com/office/drawing/2014/main" id="{698F8E88-8339-4448-935C-B85FDABED93A}"/>
              </a:ext>
            </a:extLst>
          </p:cNvPr>
          <p:cNvSpPr txBox="1"/>
          <p:nvPr/>
        </p:nvSpPr>
        <p:spPr>
          <a:xfrm>
            <a:off x="6500813" y="2614612"/>
            <a:ext cx="4979248" cy="923330"/>
          </a:xfrm>
          <a:prstGeom prst="rect">
            <a:avLst/>
          </a:prstGeom>
          <a:noFill/>
        </p:spPr>
        <p:txBody>
          <a:bodyPr wrap="none" rtlCol="0">
            <a:spAutoFit/>
          </a:bodyPr>
          <a:lstStyle/>
          <a:p>
            <a:r>
              <a:rPr kumimoji="1" lang="en-US" altLang="ja-JP" dirty="0"/>
              <a:t>Current Temperature</a:t>
            </a:r>
            <a:r>
              <a:rPr kumimoji="1" lang="ja-JP" altLang="en-US"/>
              <a:t>の後に画像がきて</a:t>
            </a:r>
            <a:endParaRPr kumimoji="1" lang="en-US" altLang="ja-JP" dirty="0"/>
          </a:p>
          <a:p>
            <a:r>
              <a:rPr lang="ja-JP" altLang="en-US"/>
              <a:t>その下に</a:t>
            </a:r>
            <a:r>
              <a:rPr lang="en-US" altLang="ja-JP" dirty="0"/>
              <a:t>Maximum Temperature</a:t>
            </a:r>
            <a:r>
              <a:rPr lang="ja-JP" altLang="en-US"/>
              <a:t>の出力がきて</a:t>
            </a:r>
            <a:endParaRPr lang="en-US" altLang="ja-JP" dirty="0"/>
          </a:p>
          <a:p>
            <a:r>
              <a:rPr kumimoji="1" lang="ja-JP" altLang="en-US"/>
              <a:t>かなり見づらくなっている。</a:t>
            </a:r>
          </a:p>
        </p:txBody>
      </p:sp>
    </p:spTree>
    <p:extLst>
      <p:ext uri="{BB962C8B-B14F-4D97-AF65-F5344CB8AC3E}">
        <p14:creationId xmlns:p14="http://schemas.microsoft.com/office/powerpoint/2010/main" val="945812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a:extLst>
              <a:ext uri="{FF2B5EF4-FFF2-40B4-BE49-F238E27FC236}">
                <a16:creationId xmlns:a16="http://schemas.microsoft.com/office/drawing/2014/main" id="{4BA6D339-95D8-DD4A-87A1-6A5C6A9A4927}"/>
              </a:ext>
            </a:extLst>
          </p:cNvPr>
          <p:cNvSpPr>
            <a:spLocks noGrp="1"/>
          </p:cNvSpPr>
          <p:nvPr>
            <p:ph type="title"/>
          </p:nvPr>
        </p:nvSpPr>
        <p:spPr/>
        <p:txBody>
          <a:bodyPr/>
          <a:lstStyle/>
          <a:p>
            <a:r>
              <a:rPr kumimoji="1" lang="en-US" altLang="ja-JP" dirty="0"/>
              <a:t>Today’s Content 4</a:t>
            </a:r>
            <a:r>
              <a:rPr kumimoji="1" lang="en-US" altLang="ja-JP" baseline="30000" dirty="0"/>
              <a:t>th</a:t>
            </a:r>
            <a:r>
              <a:rPr kumimoji="1" lang="en-US" altLang="ja-JP" dirty="0"/>
              <a:t> Period</a:t>
            </a:r>
            <a:endParaRPr kumimoji="1" lang="ja-JP" altLang="en-US"/>
          </a:p>
        </p:txBody>
      </p:sp>
      <p:sp>
        <p:nvSpPr>
          <p:cNvPr id="5" name="テキスト ボックス 4">
            <a:extLst>
              <a:ext uri="{FF2B5EF4-FFF2-40B4-BE49-F238E27FC236}">
                <a16:creationId xmlns:a16="http://schemas.microsoft.com/office/drawing/2014/main" id="{5CD8EEE5-D9B3-F34A-BA07-7BEEDCDF96C1}"/>
              </a:ext>
            </a:extLst>
          </p:cNvPr>
          <p:cNvSpPr txBox="1"/>
          <p:nvPr/>
        </p:nvSpPr>
        <p:spPr>
          <a:xfrm>
            <a:off x="1085850" y="2000250"/>
            <a:ext cx="10397398" cy="2031325"/>
          </a:xfrm>
          <a:prstGeom prst="rect">
            <a:avLst/>
          </a:prstGeom>
          <a:noFill/>
        </p:spPr>
        <p:txBody>
          <a:bodyPr wrap="none" rtlCol="0">
            <a:spAutoFit/>
          </a:bodyPr>
          <a:lstStyle/>
          <a:p>
            <a:r>
              <a:rPr kumimoji="1" lang="ja-JP" altLang="en-US"/>
              <a:t>実行時間の遅延を合わせるために、</a:t>
            </a:r>
            <a:r>
              <a:rPr kumimoji="1" lang="en-US" altLang="ja-JP" dirty="0"/>
              <a:t>Ex4</a:t>
            </a:r>
            <a:r>
              <a:rPr kumimoji="1" lang="ja-JP" altLang="en-US"/>
              <a:t>で学んで</a:t>
            </a:r>
            <a:r>
              <a:rPr kumimoji="1" lang="en-US" altLang="ja-JP" dirty="0"/>
              <a:t>Sleep</a:t>
            </a:r>
            <a:r>
              <a:rPr kumimoji="1" lang="ja-JP" altLang="en-US"/>
              <a:t>を用いて実行の入れ子状態にならないように</a:t>
            </a:r>
            <a:endParaRPr kumimoji="1" lang="en-US" altLang="ja-JP" dirty="0"/>
          </a:p>
          <a:p>
            <a:r>
              <a:rPr kumimoji="1" lang="en-US" altLang="ja-JP" dirty="0" err="1"/>
              <a:t>Crontab.txt</a:t>
            </a:r>
            <a:r>
              <a:rPr lang="ja-JP" altLang="en-US"/>
              <a:t>を修正しました。</a:t>
            </a:r>
            <a:endParaRPr lang="en-US" altLang="ja-JP" dirty="0"/>
          </a:p>
          <a:p>
            <a:endParaRPr kumimoji="1" lang="en-US" altLang="ja-JP" dirty="0"/>
          </a:p>
          <a:p>
            <a:r>
              <a:rPr lang="en" altLang="ja-JP" dirty="0"/>
              <a:t>*/1 * * * * python3 /home/pi/exercises/</a:t>
            </a:r>
            <a:r>
              <a:rPr lang="en" altLang="ja-JP" dirty="0" err="1"/>
              <a:t>capture.py</a:t>
            </a:r>
            <a:endParaRPr lang="en" altLang="ja-JP" dirty="0"/>
          </a:p>
          <a:p>
            <a:r>
              <a:rPr lang="en" altLang="ja-JP" dirty="0"/>
              <a:t>*/1 * * * * sleep 2; python3 /home/pi/exercises/</a:t>
            </a:r>
            <a:r>
              <a:rPr lang="en" altLang="ja-JP" dirty="0" err="1"/>
              <a:t>rasWeather.py</a:t>
            </a:r>
            <a:endParaRPr lang="en" altLang="ja-JP" dirty="0"/>
          </a:p>
          <a:p>
            <a:endParaRPr kumimoji="1" lang="en" altLang="ja-JP" dirty="0"/>
          </a:p>
          <a:p>
            <a:r>
              <a:rPr lang="ja-JP" altLang="en-US"/>
              <a:t>今回は</a:t>
            </a:r>
            <a:r>
              <a:rPr lang="en-US" altLang="ja-JP" dirty="0"/>
              <a:t>2</a:t>
            </a:r>
            <a:r>
              <a:rPr lang="ja-JP" altLang="en-US"/>
              <a:t>秒待つことで出力がしっかり分けることができます。</a:t>
            </a:r>
            <a:endParaRPr kumimoji="1" lang="ja-JP" altLang="en-US"/>
          </a:p>
        </p:txBody>
      </p:sp>
    </p:spTree>
    <p:extLst>
      <p:ext uri="{BB962C8B-B14F-4D97-AF65-F5344CB8AC3E}">
        <p14:creationId xmlns:p14="http://schemas.microsoft.com/office/powerpoint/2010/main" val="27856916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a:extLst>
              <a:ext uri="{FF2B5EF4-FFF2-40B4-BE49-F238E27FC236}">
                <a16:creationId xmlns:a16="http://schemas.microsoft.com/office/drawing/2014/main" id="{F5D21E66-297A-EF48-A118-FE0DEC8AD932}"/>
              </a:ext>
            </a:extLst>
          </p:cNvPr>
          <p:cNvSpPr>
            <a:spLocks noGrp="1"/>
          </p:cNvSpPr>
          <p:nvPr>
            <p:ph type="title"/>
          </p:nvPr>
        </p:nvSpPr>
        <p:spPr/>
        <p:txBody>
          <a:bodyPr/>
          <a:lstStyle/>
          <a:p>
            <a:r>
              <a:rPr kumimoji="1" lang="en-US" altLang="ja-JP" dirty="0"/>
              <a:t>Today’s Content 4</a:t>
            </a:r>
            <a:r>
              <a:rPr kumimoji="1" lang="en-US" altLang="ja-JP" baseline="30000" dirty="0"/>
              <a:t>th</a:t>
            </a:r>
            <a:r>
              <a:rPr kumimoji="1" lang="en-US" altLang="ja-JP" dirty="0"/>
              <a:t> Period</a:t>
            </a:r>
            <a:endParaRPr kumimoji="1" lang="ja-JP" altLang="en-US"/>
          </a:p>
        </p:txBody>
      </p:sp>
      <p:pic>
        <p:nvPicPr>
          <p:cNvPr id="6" name="図 5" descr="白黒の写真にテキストが書いてあるスクリーンショットの画面&#10;&#10;自動的に生成された説明">
            <a:extLst>
              <a:ext uri="{FF2B5EF4-FFF2-40B4-BE49-F238E27FC236}">
                <a16:creationId xmlns:a16="http://schemas.microsoft.com/office/drawing/2014/main" id="{952CB179-B56B-0A4B-B580-E9525EACDEFB}"/>
              </a:ext>
            </a:extLst>
          </p:cNvPr>
          <p:cNvPicPr>
            <a:picLocks noChangeAspect="1"/>
          </p:cNvPicPr>
          <p:nvPr/>
        </p:nvPicPr>
        <p:blipFill>
          <a:blip r:embed="rId2"/>
          <a:stretch>
            <a:fillRect/>
          </a:stretch>
        </p:blipFill>
        <p:spPr>
          <a:xfrm>
            <a:off x="838200" y="1690688"/>
            <a:ext cx="4808377" cy="5167312"/>
          </a:xfrm>
          <a:prstGeom prst="rect">
            <a:avLst/>
          </a:prstGeom>
        </p:spPr>
      </p:pic>
      <p:sp>
        <p:nvSpPr>
          <p:cNvPr id="7" name="テキスト ボックス 6">
            <a:extLst>
              <a:ext uri="{FF2B5EF4-FFF2-40B4-BE49-F238E27FC236}">
                <a16:creationId xmlns:a16="http://schemas.microsoft.com/office/drawing/2014/main" id="{60117B71-BC45-6940-949B-A6275DB647EC}"/>
              </a:ext>
            </a:extLst>
          </p:cNvPr>
          <p:cNvSpPr txBox="1"/>
          <p:nvPr/>
        </p:nvSpPr>
        <p:spPr>
          <a:xfrm>
            <a:off x="6096000" y="2800350"/>
            <a:ext cx="5493812" cy="369332"/>
          </a:xfrm>
          <a:prstGeom prst="rect">
            <a:avLst/>
          </a:prstGeom>
          <a:noFill/>
        </p:spPr>
        <p:txBody>
          <a:bodyPr wrap="none" rtlCol="0">
            <a:spAutoFit/>
          </a:bodyPr>
          <a:lstStyle/>
          <a:p>
            <a:r>
              <a:rPr kumimoji="1" lang="ja-JP" altLang="en-US"/>
              <a:t>しっかりと画像とその情報を分けることができた。</a:t>
            </a:r>
          </a:p>
        </p:txBody>
      </p:sp>
    </p:spTree>
    <p:extLst>
      <p:ext uri="{BB962C8B-B14F-4D97-AF65-F5344CB8AC3E}">
        <p14:creationId xmlns:p14="http://schemas.microsoft.com/office/powerpoint/2010/main" val="1937905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F5187D-9122-9144-B6EF-F60153162AF7}"/>
              </a:ext>
            </a:extLst>
          </p:cNvPr>
          <p:cNvSpPr>
            <a:spLocks noGrp="1"/>
          </p:cNvSpPr>
          <p:nvPr>
            <p:ph type="title"/>
          </p:nvPr>
        </p:nvSpPr>
        <p:spPr/>
        <p:txBody>
          <a:bodyPr/>
          <a:lstStyle/>
          <a:p>
            <a:r>
              <a:rPr lang="en-US" altLang="ja-JP" dirty="0"/>
              <a:t>What I did on July 29</a:t>
            </a:r>
            <a:endParaRPr kumimoji="1" lang="ja-JP" altLang="en-US"/>
          </a:p>
        </p:txBody>
      </p:sp>
      <p:sp>
        <p:nvSpPr>
          <p:cNvPr id="3" name="テキスト ボックス 2">
            <a:extLst>
              <a:ext uri="{FF2B5EF4-FFF2-40B4-BE49-F238E27FC236}">
                <a16:creationId xmlns:a16="http://schemas.microsoft.com/office/drawing/2014/main" id="{A6844F55-D0C6-254A-B91C-53D1871F891B}"/>
              </a:ext>
            </a:extLst>
          </p:cNvPr>
          <p:cNvSpPr txBox="1"/>
          <p:nvPr/>
        </p:nvSpPr>
        <p:spPr>
          <a:xfrm>
            <a:off x="528401" y="2143125"/>
            <a:ext cx="10887917" cy="646331"/>
          </a:xfrm>
          <a:prstGeom prst="rect">
            <a:avLst/>
          </a:prstGeom>
          <a:noFill/>
        </p:spPr>
        <p:txBody>
          <a:bodyPr wrap="none" rtlCol="0">
            <a:spAutoFit/>
          </a:bodyPr>
          <a:lstStyle/>
          <a:p>
            <a:r>
              <a:rPr lang="en-US" altLang="ja-JP" dirty="0" err="1"/>
              <a:t>OpenWeatherMap</a:t>
            </a:r>
            <a:r>
              <a:rPr lang="ja-JP" altLang="en-US"/>
              <a:t>を用いて、天気情報を取得し自分が出力したいデータを出力することができました。</a:t>
            </a:r>
            <a:endParaRPr lang="en-US" altLang="ja-JP" dirty="0"/>
          </a:p>
          <a:p>
            <a:r>
              <a:rPr lang="ja-JP" altLang="en-US"/>
              <a:t>左）</a:t>
            </a:r>
            <a:r>
              <a:rPr lang="en-US" altLang="ja-JP" dirty="0" err="1"/>
              <a:t>capture.py</a:t>
            </a:r>
            <a:r>
              <a:rPr lang="en-US" altLang="ja-JP" dirty="0"/>
              <a:t> </a:t>
            </a:r>
            <a:r>
              <a:rPr lang="ja-JP" altLang="en-US"/>
              <a:t>右</a:t>
            </a:r>
            <a:r>
              <a:rPr lang="en-US" altLang="ja-JP" dirty="0"/>
              <a:t>)</a:t>
            </a:r>
            <a:r>
              <a:rPr lang="ja-JP" altLang="en-US"/>
              <a:t> </a:t>
            </a:r>
            <a:r>
              <a:rPr lang="en-US" altLang="ja-JP" dirty="0" err="1"/>
              <a:t>rasWeather.py</a:t>
            </a:r>
            <a:endParaRPr lang="en-US" altLang="ja-JP" dirty="0"/>
          </a:p>
        </p:txBody>
      </p:sp>
      <p:pic>
        <p:nvPicPr>
          <p:cNvPr id="5" name="図 4" descr="スクリーンショットの画面&#10;&#10;自動的に生成された説明">
            <a:extLst>
              <a:ext uri="{FF2B5EF4-FFF2-40B4-BE49-F238E27FC236}">
                <a16:creationId xmlns:a16="http://schemas.microsoft.com/office/drawing/2014/main" id="{E7CCF8F7-8252-4C4E-93AB-D939B6187E0A}"/>
              </a:ext>
            </a:extLst>
          </p:cNvPr>
          <p:cNvPicPr>
            <a:picLocks noChangeAspect="1"/>
          </p:cNvPicPr>
          <p:nvPr/>
        </p:nvPicPr>
        <p:blipFill>
          <a:blip r:embed="rId2"/>
          <a:stretch>
            <a:fillRect/>
          </a:stretch>
        </p:blipFill>
        <p:spPr>
          <a:xfrm>
            <a:off x="265188" y="3429000"/>
            <a:ext cx="5966245" cy="2398416"/>
          </a:xfrm>
          <a:prstGeom prst="rect">
            <a:avLst/>
          </a:prstGeom>
        </p:spPr>
      </p:pic>
      <p:pic>
        <p:nvPicPr>
          <p:cNvPr id="7" name="図 6" descr="スクリーンショットの画面&#10;&#10;自動的に生成された説明">
            <a:extLst>
              <a:ext uri="{FF2B5EF4-FFF2-40B4-BE49-F238E27FC236}">
                <a16:creationId xmlns:a16="http://schemas.microsoft.com/office/drawing/2014/main" id="{A4F78290-6E1C-1147-98D5-D7E6A6CF71ED}"/>
              </a:ext>
            </a:extLst>
          </p:cNvPr>
          <p:cNvPicPr>
            <a:picLocks noChangeAspect="1"/>
          </p:cNvPicPr>
          <p:nvPr/>
        </p:nvPicPr>
        <p:blipFill>
          <a:blip r:embed="rId3"/>
          <a:stretch>
            <a:fillRect/>
          </a:stretch>
        </p:blipFill>
        <p:spPr>
          <a:xfrm>
            <a:off x="6231433" y="2840574"/>
            <a:ext cx="5398594" cy="4017426"/>
          </a:xfrm>
          <a:prstGeom prst="rect">
            <a:avLst/>
          </a:prstGeom>
        </p:spPr>
      </p:pic>
    </p:spTree>
    <p:extLst>
      <p:ext uri="{BB962C8B-B14F-4D97-AF65-F5344CB8AC3E}">
        <p14:creationId xmlns:p14="http://schemas.microsoft.com/office/powerpoint/2010/main" val="12143409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カメラ, 光 が含まれている画像&#10;&#10;自動的に生成された説明">
            <a:extLst>
              <a:ext uri="{FF2B5EF4-FFF2-40B4-BE49-F238E27FC236}">
                <a16:creationId xmlns:a16="http://schemas.microsoft.com/office/drawing/2014/main" id="{8CA406CB-5D3F-8247-AFE6-7C409C65E1E8}"/>
              </a:ext>
            </a:extLst>
          </p:cNvPr>
          <p:cNvPicPr>
            <a:picLocks noChangeAspect="1"/>
          </p:cNvPicPr>
          <p:nvPr/>
        </p:nvPicPr>
        <p:blipFill>
          <a:blip r:embed="rId2"/>
          <a:stretch>
            <a:fillRect/>
          </a:stretch>
        </p:blipFill>
        <p:spPr>
          <a:xfrm>
            <a:off x="-14287" y="1841500"/>
            <a:ext cx="1905000" cy="1270000"/>
          </a:xfrm>
          <a:prstGeom prst="rect">
            <a:avLst/>
          </a:prstGeom>
        </p:spPr>
      </p:pic>
      <p:pic>
        <p:nvPicPr>
          <p:cNvPr id="7" name="図 6" descr="電子機器, 回路 が含まれている画像&#10;&#10;自動的に生成された説明">
            <a:extLst>
              <a:ext uri="{FF2B5EF4-FFF2-40B4-BE49-F238E27FC236}">
                <a16:creationId xmlns:a16="http://schemas.microsoft.com/office/drawing/2014/main" id="{535904A2-D50B-6843-8FFD-B45725B3BFFD}"/>
              </a:ext>
            </a:extLst>
          </p:cNvPr>
          <p:cNvPicPr>
            <a:picLocks noChangeAspect="1"/>
          </p:cNvPicPr>
          <p:nvPr/>
        </p:nvPicPr>
        <p:blipFill>
          <a:blip r:embed="rId3"/>
          <a:stretch>
            <a:fillRect/>
          </a:stretch>
        </p:blipFill>
        <p:spPr>
          <a:xfrm>
            <a:off x="2880203" y="2124304"/>
            <a:ext cx="1567974" cy="1270001"/>
          </a:xfrm>
          <a:prstGeom prst="rect">
            <a:avLst/>
          </a:prstGeom>
        </p:spPr>
      </p:pic>
      <p:pic>
        <p:nvPicPr>
          <p:cNvPr id="9" name="図 8" descr="テーブル が含まれている画像&#10;&#10;自動的に生成された説明">
            <a:extLst>
              <a:ext uri="{FF2B5EF4-FFF2-40B4-BE49-F238E27FC236}">
                <a16:creationId xmlns:a16="http://schemas.microsoft.com/office/drawing/2014/main" id="{B4779F7A-DC7E-7D4B-B291-131338DDF6D1}"/>
              </a:ext>
            </a:extLst>
          </p:cNvPr>
          <p:cNvPicPr>
            <a:picLocks noChangeAspect="1"/>
          </p:cNvPicPr>
          <p:nvPr/>
        </p:nvPicPr>
        <p:blipFill>
          <a:blip r:embed="rId4"/>
          <a:stretch>
            <a:fillRect/>
          </a:stretch>
        </p:blipFill>
        <p:spPr>
          <a:xfrm>
            <a:off x="2543175" y="4329113"/>
            <a:ext cx="1905002" cy="1270001"/>
          </a:xfrm>
          <a:prstGeom prst="rect">
            <a:avLst/>
          </a:prstGeom>
        </p:spPr>
      </p:pic>
      <p:cxnSp>
        <p:nvCxnSpPr>
          <p:cNvPr id="12" name="直線コネクタ 11">
            <a:extLst>
              <a:ext uri="{FF2B5EF4-FFF2-40B4-BE49-F238E27FC236}">
                <a16:creationId xmlns:a16="http://schemas.microsoft.com/office/drawing/2014/main" id="{5B18E5C2-B4B5-DF4D-8F4B-65A989711FBA}"/>
              </a:ext>
            </a:extLst>
          </p:cNvPr>
          <p:cNvCxnSpPr>
            <a:cxnSpLocks/>
            <a:endCxn id="7" idx="1"/>
          </p:cNvCxnSpPr>
          <p:nvPr/>
        </p:nvCxnSpPr>
        <p:spPr>
          <a:xfrm flipV="1">
            <a:off x="1306286" y="2759305"/>
            <a:ext cx="1573917" cy="40648"/>
          </a:xfrm>
          <a:prstGeom prst="line">
            <a:avLst/>
          </a:prstGeom>
        </p:spPr>
        <p:style>
          <a:lnRef idx="3">
            <a:schemeClr val="accent1"/>
          </a:lnRef>
          <a:fillRef idx="0">
            <a:schemeClr val="accent1"/>
          </a:fillRef>
          <a:effectRef idx="2">
            <a:schemeClr val="accent1"/>
          </a:effectRef>
          <a:fontRef idx="minor">
            <a:schemeClr val="tx1"/>
          </a:fontRef>
        </p:style>
      </p:cxnSp>
      <p:sp>
        <p:nvSpPr>
          <p:cNvPr id="18" name="テキスト ボックス 17">
            <a:extLst>
              <a:ext uri="{FF2B5EF4-FFF2-40B4-BE49-F238E27FC236}">
                <a16:creationId xmlns:a16="http://schemas.microsoft.com/office/drawing/2014/main" id="{297C0B91-D27C-5D41-8A0B-3455EB9D740D}"/>
              </a:ext>
            </a:extLst>
          </p:cNvPr>
          <p:cNvSpPr txBox="1"/>
          <p:nvPr/>
        </p:nvSpPr>
        <p:spPr>
          <a:xfrm>
            <a:off x="1584288" y="2437654"/>
            <a:ext cx="1195942" cy="369332"/>
          </a:xfrm>
          <a:prstGeom prst="rect">
            <a:avLst/>
          </a:prstGeom>
          <a:noFill/>
        </p:spPr>
        <p:txBody>
          <a:bodyPr wrap="square" rtlCol="0">
            <a:spAutoFit/>
          </a:bodyPr>
          <a:lstStyle/>
          <a:p>
            <a:r>
              <a:rPr kumimoji="1" lang="en-US" altLang="ja-JP" dirty="0"/>
              <a:t>connect</a:t>
            </a:r>
            <a:endParaRPr kumimoji="1" lang="ja-JP" altLang="en-US"/>
          </a:p>
        </p:txBody>
      </p:sp>
      <p:sp>
        <p:nvSpPr>
          <p:cNvPr id="19" name="テキスト ボックス 18">
            <a:extLst>
              <a:ext uri="{FF2B5EF4-FFF2-40B4-BE49-F238E27FC236}">
                <a16:creationId xmlns:a16="http://schemas.microsoft.com/office/drawing/2014/main" id="{B928C860-7972-8A45-BFA4-684159734959}"/>
              </a:ext>
            </a:extLst>
          </p:cNvPr>
          <p:cNvSpPr txBox="1"/>
          <p:nvPr/>
        </p:nvSpPr>
        <p:spPr>
          <a:xfrm>
            <a:off x="338137" y="3429000"/>
            <a:ext cx="3157539" cy="646331"/>
          </a:xfrm>
          <a:prstGeom prst="rect">
            <a:avLst/>
          </a:prstGeom>
          <a:noFill/>
        </p:spPr>
        <p:txBody>
          <a:bodyPr wrap="square" rtlCol="0">
            <a:spAutoFit/>
          </a:bodyPr>
          <a:lstStyle/>
          <a:p>
            <a:r>
              <a:rPr lang="en-US" altLang="ja-JP" dirty="0"/>
              <a:t>Send a picture by using python code and Slack API</a:t>
            </a:r>
            <a:endParaRPr kumimoji="1" lang="ja-JP" altLang="en-US"/>
          </a:p>
        </p:txBody>
      </p:sp>
      <p:sp>
        <p:nvSpPr>
          <p:cNvPr id="20" name="テキスト ボックス 19">
            <a:extLst>
              <a:ext uri="{FF2B5EF4-FFF2-40B4-BE49-F238E27FC236}">
                <a16:creationId xmlns:a16="http://schemas.microsoft.com/office/drawing/2014/main" id="{3447BB0A-0069-8A49-BB7A-F8FE5DDB09C9}"/>
              </a:ext>
            </a:extLst>
          </p:cNvPr>
          <p:cNvSpPr txBox="1"/>
          <p:nvPr/>
        </p:nvSpPr>
        <p:spPr>
          <a:xfrm>
            <a:off x="7670723" y="1154667"/>
            <a:ext cx="4081462" cy="369332"/>
          </a:xfrm>
          <a:prstGeom prst="rect">
            <a:avLst/>
          </a:prstGeom>
          <a:noFill/>
        </p:spPr>
        <p:txBody>
          <a:bodyPr wrap="square" rtlCol="0">
            <a:spAutoFit/>
          </a:bodyPr>
          <a:lstStyle/>
          <a:p>
            <a:pPr algn="ctr"/>
            <a:r>
              <a:rPr kumimoji="1" lang="en-US" altLang="ja-JP" dirty="0"/>
              <a:t>Operation Flow</a:t>
            </a:r>
            <a:endParaRPr kumimoji="1" lang="ja-JP" altLang="en-US"/>
          </a:p>
        </p:txBody>
      </p:sp>
      <p:sp>
        <p:nvSpPr>
          <p:cNvPr id="21" name="正方形/長方形 20">
            <a:extLst>
              <a:ext uri="{FF2B5EF4-FFF2-40B4-BE49-F238E27FC236}">
                <a16:creationId xmlns:a16="http://schemas.microsoft.com/office/drawing/2014/main" id="{60D74CAE-BAFF-AB4C-B060-4747D4BEA4DE}"/>
              </a:ext>
            </a:extLst>
          </p:cNvPr>
          <p:cNvSpPr/>
          <p:nvPr/>
        </p:nvSpPr>
        <p:spPr>
          <a:xfrm>
            <a:off x="8239840" y="1737182"/>
            <a:ext cx="2943225" cy="72866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en-US" altLang="ja-JP" sz="1400" dirty="0"/>
              <a:t>Take a picture</a:t>
            </a:r>
          </a:p>
          <a:p>
            <a:pPr algn="ctr"/>
            <a:r>
              <a:rPr lang="en-US" altLang="ja-JP" sz="1400" dirty="0"/>
              <a:t>(</a:t>
            </a:r>
            <a:r>
              <a:rPr lang="en-US" altLang="ja-JP" sz="1400" dirty="0" err="1"/>
              <a:t>RaspberryPi</a:t>
            </a:r>
            <a:r>
              <a:rPr lang="en-US" altLang="ja-JP" sz="1400" dirty="0"/>
              <a:t>)</a:t>
            </a:r>
            <a:endParaRPr kumimoji="1" lang="ja-JP" altLang="en-US" sz="1400"/>
          </a:p>
        </p:txBody>
      </p:sp>
      <p:sp>
        <p:nvSpPr>
          <p:cNvPr id="22" name="正方形/長方形 21">
            <a:extLst>
              <a:ext uri="{FF2B5EF4-FFF2-40B4-BE49-F238E27FC236}">
                <a16:creationId xmlns:a16="http://schemas.microsoft.com/office/drawing/2014/main" id="{587E3465-E5D2-2341-8223-4DE9FEBA77E2}"/>
              </a:ext>
            </a:extLst>
          </p:cNvPr>
          <p:cNvSpPr/>
          <p:nvPr/>
        </p:nvSpPr>
        <p:spPr>
          <a:xfrm>
            <a:off x="8239840" y="4392156"/>
            <a:ext cx="2943225" cy="83026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ja-JP" sz="1400" dirty="0"/>
              <a:t>Send to general channel with text on Slack</a:t>
            </a:r>
            <a:endParaRPr kumimoji="1" lang="en-US" altLang="ja-JP" sz="1400" dirty="0"/>
          </a:p>
          <a:p>
            <a:pPr algn="ctr"/>
            <a:r>
              <a:rPr lang="en-US" altLang="ja-JP" sz="1400" dirty="0"/>
              <a:t>(Python)</a:t>
            </a:r>
            <a:endParaRPr kumimoji="1" lang="ja-JP" altLang="en-US" sz="1400"/>
          </a:p>
        </p:txBody>
      </p:sp>
      <p:cxnSp>
        <p:nvCxnSpPr>
          <p:cNvPr id="25" name="直線矢印コネクタ 24">
            <a:extLst>
              <a:ext uri="{FF2B5EF4-FFF2-40B4-BE49-F238E27FC236}">
                <a16:creationId xmlns:a16="http://schemas.microsoft.com/office/drawing/2014/main" id="{287DAED7-823F-5A41-8208-CD93A0401F5E}"/>
              </a:ext>
            </a:extLst>
          </p:cNvPr>
          <p:cNvCxnSpPr/>
          <p:nvPr/>
        </p:nvCxnSpPr>
        <p:spPr>
          <a:xfrm>
            <a:off x="9711452" y="2493961"/>
            <a:ext cx="0" cy="61198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29" name="図 28" descr="窓, 座る, 記号, 電車 が含まれている画像&#10;&#10;自動的に生成された説明">
            <a:extLst>
              <a:ext uri="{FF2B5EF4-FFF2-40B4-BE49-F238E27FC236}">
                <a16:creationId xmlns:a16="http://schemas.microsoft.com/office/drawing/2014/main" id="{28A8570A-C97C-EC4B-8546-6CF5A361ED56}"/>
              </a:ext>
            </a:extLst>
          </p:cNvPr>
          <p:cNvPicPr>
            <a:picLocks noChangeAspect="1"/>
          </p:cNvPicPr>
          <p:nvPr/>
        </p:nvPicPr>
        <p:blipFill>
          <a:blip r:embed="rId5"/>
          <a:stretch>
            <a:fillRect/>
          </a:stretch>
        </p:blipFill>
        <p:spPr>
          <a:xfrm>
            <a:off x="104150" y="4546025"/>
            <a:ext cx="2676080" cy="2128837"/>
          </a:xfrm>
          <a:prstGeom prst="rect">
            <a:avLst/>
          </a:prstGeom>
        </p:spPr>
      </p:pic>
      <p:cxnSp>
        <p:nvCxnSpPr>
          <p:cNvPr id="30" name="直線矢印コネクタ 29">
            <a:extLst>
              <a:ext uri="{FF2B5EF4-FFF2-40B4-BE49-F238E27FC236}">
                <a16:creationId xmlns:a16="http://schemas.microsoft.com/office/drawing/2014/main" id="{887B90E9-5956-4D4C-AF9B-9B397AFEB6B0}"/>
              </a:ext>
            </a:extLst>
          </p:cNvPr>
          <p:cNvCxnSpPr>
            <a:cxnSpLocks/>
          </p:cNvCxnSpPr>
          <p:nvPr/>
        </p:nvCxnSpPr>
        <p:spPr>
          <a:xfrm>
            <a:off x="3495676" y="3498389"/>
            <a:ext cx="0" cy="107361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2" name="正方形/長方形 31">
            <a:extLst>
              <a:ext uri="{FF2B5EF4-FFF2-40B4-BE49-F238E27FC236}">
                <a16:creationId xmlns:a16="http://schemas.microsoft.com/office/drawing/2014/main" id="{CAF7A5B7-2020-704B-AC65-06B4A81923F7}"/>
              </a:ext>
            </a:extLst>
          </p:cNvPr>
          <p:cNvSpPr/>
          <p:nvPr/>
        </p:nvSpPr>
        <p:spPr>
          <a:xfrm>
            <a:off x="8239840" y="3134058"/>
            <a:ext cx="2943225" cy="72866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en-US" altLang="ja-JP" sz="1400" dirty="0"/>
              <a:t>Get </a:t>
            </a:r>
            <a:r>
              <a:rPr kumimoji="1" lang="en-US" altLang="ja-JP" sz="1400" dirty="0" err="1"/>
              <a:t>SlackAPI</a:t>
            </a:r>
            <a:r>
              <a:rPr kumimoji="1" lang="en-US" altLang="ja-JP" sz="1400" dirty="0"/>
              <a:t> and Weather API</a:t>
            </a:r>
          </a:p>
          <a:p>
            <a:pPr algn="ctr"/>
            <a:r>
              <a:rPr lang="en-US" altLang="ja-JP" sz="1400" dirty="0"/>
              <a:t>(</a:t>
            </a:r>
            <a:r>
              <a:rPr lang="en-US" altLang="ja-JP" sz="1400" dirty="0" err="1"/>
              <a:t>PythonCode</a:t>
            </a:r>
            <a:r>
              <a:rPr lang="en-US" altLang="ja-JP" sz="1400" dirty="0"/>
              <a:t>)</a:t>
            </a:r>
            <a:endParaRPr kumimoji="1" lang="ja-JP" altLang="en-US" sz="1400"/>
          </a:p>
        </p:txBody>
      </p:sp>
      <p:sp>
        <p:nvSpPr>
          <p:cNvPr id="33" name="正方形/長方形 32">
            <a:extLst>
              <a:ext uri="{FF2B5EF4-FFF2-40B4-BE49-F238E27FC236}">
                <a16:creationId xmlns:a16="http://schemas.microsoft.com/office/drawing/2014/main" id="{E49DDC2A-586C-B149-B8F1-348271DE2262}"/>
              </a:ext>
            </a:extLst>
          </p:cNvPr>
          <p:cNvSpPr/>
          <p:nvPr/>
        </p:nvSpPr>
        <p:spPr>
          <a:xfrm>
            <a:off x="8239840" y="5732269"/>
            <a:ext cx="2943225" cy="106441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en-US" altLang="ja-JP" sz="1400" dirty="0"/>
              <a:t>Display picture and information about weather per an hour</a:t>
            </a:r>
          </a:p>
          <a:p>
            <a:pPr algn="ctr"/>
            <a:r>
              <a:rPr lang="en-US" altLang="ja-JP" sz="1400" dirty="0"/>
              <a:t>(Python Code)</a:t>
            </a:r>
          </a:p>
        </p:txBody>
      </p:sp>
      <p:cxnSp>
        <p:nvCxnSpPr>
          <p:cNvPr id="34" name="直線矢印コネクタ 33">
            <a:extLst>
              <a:ext uri="{FF2B5EF4-FFF2-40B4-BE49-F238E27FC236}">
                <a16:creationId xmlns:a16="http://schemas.microsoft.com/office/drawing/2014/main" id="{D559A06C-F76D-7E4B-9048-6EAE7866FD2A}"/>
              </a:ext>
            </a:extLst>
          </p:cNvPr>
          <p:cNvCxnSpPr>
            <a:cxnSpLocks/>
          </p:cNvCxnSpPr>
          <p:nvPr/>
        </p:nvCxnSpPr>
        <p:spPr>
          <a:xfrm>
            <a:off x="9688354" y="3862721"/>
            <a:ext cx="0" cy="5098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7" name="直線矢印コネクタ 36">
            <a:extLst>
              <a:ext uri="{FF2B5EF4-FFF2-40B4-BE49-F238E27FC236}">
                <a16:creationId xmlns:a16="http://schemas.microsoft.com/office/drawing/2014/main" id="{5593D381-EB55-0644-9EB1-58619B7E521B}"/>
              </a:ext>
            </a:extLst>
          </p:cNvPr>
          <p:cNvCxnSpPr>
            <a:cxnSpLocks/>
          </p:cNvCxnSpPr>
          <p:nvPr/>
        </p:nvCxnSpPr>
        <p:spPr>
          <a:xfrm>
            <a:off x="9670733" y="5222422"/>
            <a:ext cx="0" cy="5098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6">
            <p14:nvContentPartPr>
              <p14:cNvPr id="4" name="インク 3">
                <a:extLst>
                  <a:ext uri="{FF2B5EF4-FFF2-40B4-BE49-F238E27FC236}">
                    <a16:creationId xmlns:a16="http://schemas.microsoft.com/office/drawing/2014/main" id="{3FB2D9D7-8C6F-2C4D-B59F-DF9CC01C2D13}"/>
                  </a:ext>
                </a:extLst>
              </p14:cNvPr>
              <p14:cNvContentPartPr/>
              <p14:nvPr/>
            </p14:nvContentPartPr>
            <p14:xfrm>
              <a:off x="5007918" y="-74629"/>
              <a:ext cx="360" cy="360"/>
            </p14:xfrm>
          </p:contentPart>
        </mc:Choice>
        <mc:Fallback xmlns="">
          <p:pic>
            <p:nvPicPr>
              <p:cNvPr id="4" name="インク 3">
                <a:extLst>
                  <a:ext uri="{FF2B5EF4-FFF2-40B4-BE49-F238E27FC236}">
                    <a16:creationId xmlns:a16="http://schemas.microsoft.com/office/drawing/2014/main" id="{3FB2D9D7-8C6F-2C4D-B59F-DF9CC01C2D13}"/>
                  </a:ext>
                </a:extLst>
              </p:cNvPr>
              <p:cNvPicPr/>
              <p:nvPr/>
            </p:nvPicPr>
            <p:blipFill>
              <a:blip r:embed="rId7"/>
              <a:stretch>
                <a:fillRect/>
              </a:stretch>
            </p:blipFill>
            <p:spPr>
              <a:xfrm>
                <a:off x="4998918" y="-83269"/>
                <a:ext cx="18000" cy="18000"/>
              </a:xfrm>
              <a:prstGeom prst="rect">
                <a:avLst/>
              </a:prstGeom>
            </p:spPr>
          </p:pic>
        </mc:Fallback>
      </mc:AlternateContent>
      <p:sp>
        <p:nvSpPr>
          <p:cNvPr id="24" name="テキスト ボックス 23">
            <a:extLst>
              <a:ext uri="{FF2B5EF4-FFF2-40B4-BE49-F238E27FC236}">
                <a16:creationId xmlns:a16="http://schemas.microsoft.com/office/drawing/2014/main" id="{BE880244-3BB3-7549-B5DA-330BB27B1E6F}"/>
              </a:ext>
            </a:extLst>
          </p:cNvPr>
          <p:cNvSpPr txBox="1"/>
          <p:nvPr/>
        </p:nvSpPr>
        <p:spPr>
          <a:xfrm>
            <a:off x="1192997" y="1424754"/>
            <a:ext cx="1800493" cy="369332"/>
          </a:xfrm>
          <a:prstGeom prst="rect">
            <a:avLst/>
          </a:prstGeom>
          <a:noFill/>
        </p:spPr>
        <p:txBody>
          <a:bodyPr wrap="none" rtlCol="0">
            <a:spAutoFit/>
          </a:bodyPr>
          <a:lstStyle/>
          <a:p>
            <a:r>
              <a:rPr kumimoji="1" lang="ja-JP" altLang="en-US"/>
              <a:t>実装済みの機能</a:t>
            </a:r>
          </a:p>
        </p:txBody>
      </p:sp>
      <p:sp>
        <p:nvSpPr>
          <p:cNvPr id="35" name="テキスト ボックス 34">
            <a:extLst>
              <a:ext uri="{FF2B5EF4-FFF2-40B4-BE49-F238E27FC236}">
                <a16:creationId xmlns:a16="http://schemas.microsoft.com/office/drawing/2014/main" id="{F1531950-C912-D346-9263-658B1CA6912D}"/>
              </a:ext>
            </a:extLst>
          </p:cNvPr>
          <p:cNvSpPr txBox="1"/>
          <p:nvPr/>
        </p:nvSpPr>
        <p:spPr>
          <a:xfrm>
            <a:off x="7036506" y="1959696"/>
            <a:ext cx="1107996" cy="369332"/>
          </a:xfrm>
          <a:prstGeom prst="rect">
            <a:avLst/>
          </a:prstGeom>
          <a:noFill/>
        </p:spPr>
        <p:txBody>
          <a:bodyPr wrap="none" rtlCol="0">
            <a:spAutoFit/>
          </a:bodyPr>
          <a:lstStyle/>
          <a:p>
            <a:r>
              <a:rPr kumimoji="1" lang="ja-JP" altLang="en-US"/>
              <a:t>実装済み</a:t>
            </a:r>
          </a:p>
        </p:txBody>
      </p:sp>
      <p:sp>
        <p:nvSpPr>
          <p:cNvPr id="36" name="テキスト ボックス 35">
            <a:extLst>
              <a:ext uri="{FF2B5EF4-FFF2-40B4-BE49-F238E27FC236}">
                <a16:creationId xmlns:a16="http://schemas.microsoft.com/office/drawing/2014/main" id="{830C727E-431F-7F4F-B522-DB04681DD11F}"/>
              </a:ext>
            </a:extLst>
          </p:cNvPr>
          <p:cNvSpPr txBox="1"/>
          <p:nvPr/>
        </p:nvSpPr>
        <p:spPr>
          <a:xfrm>
            <a:off x="5437667" y="3316164"/>
            <a:ext cx="2861681" cy="646331"/>
          </a:xfrm>
          <a:prstGeom prst="rect">
            <a:avLst/>
          </a:prstGeom>
          <a:noFill/>
        </p:spPr>
        <p:txBody>
          <a:bodyPr wrap="none" rtlCol="0">
            <a:spAutoFit/>
          </a:bodyPr>
          <a:lstStyle/>
          <a:p>
            <a:r>
              <a:rPr lang="ja-JP" altLang="en-US"/>
              <a:t>スラック</a:t>
            </a:r>
            <a:r>
              <a:rPr lang="en-US" altLang="ja-JP" dirty="0"/>
              <a:t>API</a:t>
            </a:r>
            <a:r>
              <a:rPr lang="ja-JP" altLang="en-US"/>
              <a:t>のみ実装済み</a:t>
            </a:r>
            <a:endParaRPr lang="en-US" altLang="ja-JP" dirty="0"/>
          </a:p>
          <a:p>
            <a:r>
              <a:rPr lang="en-US" altLang="ja-JP" dirty="0" err="1">
                <a:solidFill>
                  <a:srgbClr val="FF0000"/>
                </a:solidFill>
              </a:rPr>
              <a:t>WeatherAPI</a:t>
            </a:r>
            <a:r>
              <a:rPr lang="ja-JP" altLang="en-US">
                <a:solidFill>
                  <a:srgbClr val="FF0000"/>
                </a:solidFill>
              </a:rPr>
              <a:t>の実装</a:t>
            </a:r>
            <a:endParaRPr lang="en-US" altLang="ja-JP" dirty="0">
              <a:solidFill>
                <a:srgbClr val="FF0000"/>
              </a:solidFill>
            </a:endParaRPr>
          </a:p>
        </p:txBody>
      </p:sp>
      <p:sp>
        <p:nvSpPr>
          <p:cNvPr id="38" name="テキスト ボックス 37">
            <a:extLst>
              <a:ext uri="{FF2B5EF4-FFF2-40B4-BE49-F238E27FC236}">
                <a16:creationId xmlns:a16="http://schemas.microsoft.com/office/drawing/2014/main" id="{CDACCA3B-886E-5A45-8D4D-91C2DFEAB294}"/>
              </a:ext>
            </a:extLst>
          </p:cNvPr>
          <p:cNvSpPr txBox="1"/>
          <p:nvPr/>
        </p:nvSpPr>
        <p:spPr>
          <a:xfrm>
            <a:off x="6797020" y="4622623"/>
            <a:ext cx="1107996" cy="369332"/>
          </a:xfrm>
          <a:prstGeom prst="rect">
            <a:avLst/>
          </a:prstGeom>
          <a:noFill/>
        </p:spPr>
        <p:txBody>
          <a:bodyPr wrap="none" rtlCol="0">
            <a:spAutoFit/>
          </a:bodyPr>
          <a:lstStyle/>
          <a:p>
            <a:r>
              <a:rPr kumimoji="1" lang="ja-JP" altLang="en-US"/>
              <a:t>実装済み</a:t>
            </a:r>
          </a:p>
        </p:txBody>
      </p:sp>
      <p:sp>
        <p:nvSpPr>
          <p:cNvPr id="39" name="テキスト ボックス 38">
            <a:extLst>
              <a:ext uri="{FF2B5EF4-FFF2-40B4-BE49-F238E27FC236}">
                <a16:creationId xmlns:a16="http://schemas.microsoft.com/office/drawing/2014/main" id="{262CE554-3B40-F047-B550-218983FE5A46}"/>
              </a:ext>
            </a:extLst>
          </p:cNvPr>
          <p:cNvSpPr txBox="1"/>
          <p:nvPr/>
        </p:nvSpPr>
        <p:spPr>
          <a:xfrm>
            <a:off x="4539986" y="6025979"/>
            <a:ext cx="3759362" cy="646331"/>
          </a:xfrm>
          <a:prstGeom prst="rect">
            <a:avLst/>
          </a:prstGeom>
          <a:noFill/>
        </p:spPr>
        <p:txBody>
          <a:bodyPr wrap="none" rtlCol="0">
            <a:spAutoFit/>
          </a:bodyPr>
          <a:lstStyle/>
          <a:p>
            <a:r>
              <a:rPr lang="ja-JP" altLang="en-US"/>
              <a:t>単位時間ごとに写真を撮影し、</a:t>
            </a:r>
            <a:endParaRPr lang="en-US" altLang="ja-JP" dirty="0"/>
          </a:p>
          <a:p>
            <a:r>
              <a:rPr kumimoji="1" lang="en-US" altLang="ja-JP" dirty="0"/>
              <a:t>Slack</a:t>
            </a:r>
            <a:r>
              <a:rPr kumimoji="1" lang="ja-JP" altLang="en-US"/>
              <a:t>に投稿できるように実装済み</a:t>
            </a:r>
          </a:p>
        </p:txBody>
      </p:sp>
      <p:sp>
        <p:nvSpPr>
          <p:cNvPr id="26" name="タイトル 1">
            <a:extLst>
              <a:ext uri="{FF2B5EF4-FFF2-40B4-BE49-F238E27FC236}">
                <a16:creationId xmlns:a16="http://schemas.microsoft.com/office/drawing/2014/main" id="{F85F70E4-B0CD-BF47-AF6A-C98E6FA9A70C}"/>
              </a:ext>
            </a:extLst>
          </p:cNvPr>
          <p:cNvSpPr>
            <a:spLocks noGrp="1"/>
          </p:cNvSpPr>
          <p:nvPr>
            <p:ph type="title"/>
          </p:nvPr>
        </p:nvSpPr>
        <p:spPr>
          <a:xfrm>
            <a:off x="838200" y="365125"/>
            <a:ext cx="10515600" cy="805847"/>
          </a:xfrm>
        </p:spPr>
        <p:txBody>
          <a:bodyPr/>
          <a:lstStyle/>
          <a:p>
            <a:r>
              <a:rPr lang="en-US" altLang="ja-JP" dirty="0"/>
              <a:t>What I did on July 29</a:t>
            </a:r>
            <a:endParaRPr kumimoji="1" lang="ja-JP" altLang="en-US"/>
          </a:p>
        </p:txBody>
      </p:sp>
    </p:spTree>
    <p:extLst>
      <p:ext uri="{BB962C8B-B14F-4D97-AF65-F5344CB8AC3E}">
        <p14:creationId xmlns:p14="http://schemas.microsoft.com/office/powerpoint/2010/main" val="31450434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DAC4AA-A529-1C4D-9F7F-8DA36C4A7FEF}"/>
              </a:ext>
            </a:extLst>
          </p:cNvPr>
          <p:cNvSpPr>
            <a:spLocks noGrp="1"/>
          </p:cNvSpPr>
          <p:nvPr>
            <p:ph type="title"/>
          </p:nvPr>
        </p:nvSpPr>
        <p:spPr/>
        <p:txBody>
          <a:bodyPr/>
          <a:lstStyle/>
          <a:p>
            <a:r>
              <a:rPr lang="en-US" altLang="ja-JP" dirty="0"/>
              <a:t>Deliverable</a:t>
            </a:r>
            <a:endParaRPr kumimoji="1" lang="ja-JP" altLang="en-US"/>
          </a:p>
        </p:txBody>
      </p:sp>
      <p:pic>
        <p:nvPicPr>
          <p:cNvPr id="5" name="図 4" descr="スクリーンショットの画面&#10;&#10;自動的に生成された説明">
            <a:extLst>
              <a:ext uri="{FF2B5EF4-FFF2-40B4-BE49-F238E27FC236}">
                <a16:creationId xmlns:a16="http://schemas.microsoft.com/office/drawing/2014/main" id="{33652274-9912-4143-A7CA-C447A3B9D9AA}"/>
              </a:ext>
            </a:extLst>
          </p:cNvPr>
          <p:cNvPicPr>
            <a:picLocks noChangeAspect="1"/>
          </p:cNvPicPr>
          <p:nvPr/>
        </p:nvPicPr>
        <p:blipFill>
          <a:blip r:embed="rId2"/>
          <a:stretch>
            <a:fillRect/>
          </a:stretch>
        </p:blipFill>
        <p:spPr>
          <a:xfrm>
            <a:off x="491801" y="2187421"/>
            <a:ext cx="4908874" cy="4670579"/>
          </a:xfrm>
          <a:prstGeom prst="rect">
            <a:avLst/>
          </a:prstGeom>
        </p:spPr>
      </p:pic>
      <p:pic>
        <p:nvPicPr>
          <p:cNvPr id="7" name="図 6" descr="パソコンの画面&#10;&#10;自動的に生成された説明">
            <a:extLst>
              <a:ext uri="{FF2B5EF4-FFF2-40B4-BE49-F238E27FC236}">
                <a16:creationId xmlns:a16="http://schemas.microsoft.com/office/drawing/2014/main" id="{7C35B1D3-9DB7-3B41-90A8-2E81776EDD23}"/>
              </a:ext>
            </a:extLst>
          </p:cNvPr>
          <p:cNvPicPr>
            <a:picLocks noChangeAspect="1"/>
          </p:cNvPicPr>
          <p:nvPr/>
        </p:nvPicPr>
        <p:blipFill>
          <a:blip r:embed="rId3"/>
          <a:stretch>
            <a:fillRect/>
          </a:stretch>
        </p:blipFill>
        <p:spPr>
          <a:xfrm>
            <a:off x="6279180" y="2187421"/>
            <a:ext cx="4888132" cy="4670580"/>
          </a:xfrm>
          <a:prstGeom prst="rect">
            <a:avLst/>
          </a:prstGeom>
        </p:spPr>
      </p:pic>
      <p:sp>
        <p:nvSpPr>
          <p:cNvPr id="8" name="テキスト ボックス 7">
            <a:extLst>
              <a:ext uri="{FF2B5EF4-FFF2-40B4-BE49-F238E27FC236}">
                <a16:creationId xmlns:a16="http://schemas.microsoft.com/office/drawing/2014/main" id="{FBF2D59A-FF53-DB43-A7C5-BCBBB3DA2EB4}"/>
              </a:ext>
            </a:extLst>
          </p:cNvPr>
          <p:cNvSpPr txBox="1"/>
          <p:nvPr/>
        </p:nvSpPr>
        <p:spPr>
          <a:xfrm>
            <a:off x="1422663" y="1690688"/>
            <a:ext cx="7956024" cy="369332"/>
          </a:xfrm>
          <a:prstGeom prst="rect">
            <a:avLst/>
          </a:prstGeom>
          <a:noFill/>
        </p:spPr>
        <p:txBody>
          <a:bodyPr wrap="none" rtlCol="0">
            <a:spAutoFit/>
          </a:bodyPr>
          <a:lstStyle/>
          <a:p>
            <a:r>
              <a:rPr kumimoji="1" lang="ja-JP" altLang="en-US"/>
              <a:t>今回は</a:t>
            </a:r>
            <a:r>
              <a:rPr kumimoji="1" lang="en-US" altLang="ja-JP" dirty="0" err="1"/>
              <a:t>Crontab.txt</a:t>
            </a:r>
            <a:r>
              <a:rPr kumimoji="1" lang="ja-JP" altLang="en-US"/>
              <a:t>の実装により、</a:t>
            </a:r>
            <a:r>
              <a:rPr kumimoji="1" lang="en-US" altLang="ja-JP" dirty="0"/>
              <a:t>1</a:t>
            </a:r>
            <a:r>
              <a:rPr kumimoji="1" lang="ja-JP" altLang="en-US"/>
              <a:t>分おきに出力されるようになっている。</a:t>
            </a:r>
          </a:p>
        </p:txBody>
      </p:sp>
    </p:spTree>
    <p:extLst>
      <p:ext uri="{BB962C8B-B14F-4D97-AF65-F5344CB8AC3E}">
        <p14:creationId xmlns:p14="http://schemas.microsoft.com/office/powerpoint/2010/main" val="559075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5D2A5A-9DD8-4149-9C3E-4F1EC6F8FB18}"/>
              </a:ext>
            </a:extLst>
          </p:cNvPr>
          <p:cNvSpPr>
            <a:spLocks noGrp="1"/>
          </p:cNvSpPr>
          <p:nvPr>
            <p:ph type="title"/>
          </p:nvPr>
        </p:nvSpPr>
        <p:spPr/>
        <p:txBody>
          <a:bodyPr/>
          <a:lstStyle/>
          <a:p>
            <a:r>
              <a:rPr kumimoji="1" lang="en-US" altLang="ja-JP" dirty="0"/>
              <a:t>Schedule</a:t>
            </a:r>
            <a:endParaRPr kumimoji="1" lang="ja-JP" altLang="en-US"/>
          </a:p>
        </p:txBody>
      </p:sp>
      <p:sp>
        <p:nvSpPr>
          <p:cNvPr id="3" name="コンテンツ プレースホルダー 2">
            <a:extLst>
              <a:ext uri="{FF2B5EF4-FFF2-40B4-BE49-F238E27FC236}">
                <a16:creationId xmlns:a16="http://schemas.microsoft.com/office/drawing/2014/main" id="{DC42BABB-5163-D64D-B326-F3B19FB67BD8}"/>
              </a:ext>
            </a:extLst>
          </p:cNvPr>
          <p:cNvSpPr>
            <a:spLocks noGrp="1"/>
          </p:cNvSpPr>
          <p:nvPr>
            <p:ph idx="1"/>
          </p:nvPr>
        </p:nvSpPr>
        <p:spPr>
          <a:xfrm>
            <a:off x="838200" y="1468438"/>
            <a:ext cx="10515600" cy="3289300"/>
          </a:xfrm>
        </p:spPr>
        <p:txBody>
          <a:bodyPr>
            <a:normAutofit fontScale="92500" lnSpcReduction="10000"/>
          </a:bodyPr>
          <a:lstStyle/>
          <a:p>
            <a:r>
              <a:rPr lang="en-US" altLang="ja-JP" strike="sngStrike" dirty="0"/>
              <a:t>7/8:</a:t>
            </a:r>
            <a:r>
              <a:rPr lang="ja-JP" altLang="en-US" strike="sngStrike"/>
              <a:t>カメラの動作確認と</a:t>
            </a:r>
            <a:r>
              <a:rPr lang="en" altLang="ja-JP" strike="sngStrike" dirty="0"/>
              <a:t>Slack</a:t>
            </a:r>
            <a:r>
              <a:rPr lang="ja-JP" altLang="en-US" strike="sngStrike"/>
              <a:t>の</a:t>
            </a:r>
            <a:r>
              <a:rPr lang="en" altLang="ja-JP" strike="sngStrike" dirty="0"/>
              <a:t>Token</a:t>
            </a:r>
            <a:r>
              <a:rPr lang="ja-JP" altLang="en-US" strike="sngStrike"/>
              <a:t>の発行し、</a:t>
            </a:r>
            <a:r>
              <a:rPr lang="en" altLang="ja-JP" strike="sngStrike" dirty="0"/>
              <a:t>Python</a:t>
            </a:r>
            <a:r>
              <a:rPr lang="ja-JP" altLang="en-US" strike="sngStrike"/>
              <a:t>コー ドを作成して画像をアップロードできるようにする </a:t>
            </a:r>
            <a:endParaRPr lang="en" altLang="ja-JP" strike="sngStrike" dirty="0"/>
          </a:p>
          <a:p>
            <a:r>
              <a:rPr lang="en" altLang="ja-JP" strike="sngStrike" dirty="0"/>
              <a:t>7/15:crontab</a:t>
            </a:r>
            <a:r>
              <a:rPr lang="ja-JP" altLang="en-US" strike="sngStrike"/>
              <a:t>を用いて、</a:t>
            </a:r>
            <a:r>
              <a:rPr lang="en" altLang="ja-JP" strike="sngStrike" dirty="0"/>
              <a:t>I</a:t>
            </a:r>
            <a:r>
              <a:rPr lang="ja-JP" altLang="en-US" strike="sngStrike"/>
              <a:t>分おきに画像をアップロードでき るようにする </a:t>
            </a:r>
          </a:p>
          <a:p>
            <a:r>
              <a:rPr lang="en-US" altLang="ja-JP" strike="sngStrike" dirty="0"/>
              <a:t>7/22:</a:t>
            </a:r>
            <a:r>
              <a:rPr lang="ja-JP" altLang="en-US" strike="sngStrike"/>
              <a:t>画像だけになってしまうので、日付と天気情報</a:t>
            </a:r>
            <a:r>
              <a:rPr lang="en-US" altLang="ja-JP" strike="sngStrike" dirty="0"/>
              <a:t>(</a:t>
            </a:r>
            <a:r>
              <a:rPr lang="ja-JP" altLang="en-US" strike="sngStrike"/>
              <a:t>気温や 湿度</a:t>
            </a:r>
            <a:r>
              <a:rPr lang="en-US" altLang="ja-JP" strike="sngStrike" dirty="0"/>
              <a:t>)</a:t>
            </a:r>
            <a:r>
              <a:rPr lang="ja-JP" altLang="en-US" strike="sngStrike"/>
              <a:t>を表示する </a:t>
            </a:r>
          </a:p>
          <a:p>
            <a:r>
              <a:rPr lang="en-US" altLang="ja-JP" strike="sngStrike" dirty="0"/>
              <a:t>7/29:22</a:t>
            </a:r>
            <a:r>
              <a:rPr lang="ja-JP" altLang="en-US" strike="sngStrike"/>
              <a:t>日に同じ </a:t>
            </a:r>
          </a:p>
          <a:p>
            <a:r>
              <a:rPr lang="en-US" altLang="ja-JP" strike="sngStrike" dirty="0"/>
              <a:t>8/4:</a:t>
            </a:r>
            <a:r>
              <a:rPr lang="ja-JP" altLang="en-US" strike="sngStrike"/>
              <a:t>プレゼンテーションの作成 </a:t>
            </a:r>
          </a:p>
          <a:p>
            <a:endParaRPr kumimoji="1" lang="ja-JP" altLang="en-US"/>
          </a:p>
        </p:txBody>
      </p:sp>
      <p:sp>
        <p:nvSpPr>
          <p:cNvPr id="4" name="テキスト ボックス 3">
            <a:extLst>
              <a:ext uri="{FF2B5EF4-FFF2-40B4-BE49-F238E27FC236}">
                <a16:creationId xmlns:a16="http://schemas.microsoft.com/office/drawing/2014/main" id="{361881AF-47CF-094B-8D44-BB0F1D1B0E69}"/>
              </a:ext>
            </a:extLst>
          </p:cNvPr>
          <p:cNvSpPr txBox="1"/>
          <p:nvPr/>
        </p:nvSpPr>
        <p:spPr>
          <a:xfrm>
            <a:off x="595312" y="4757738"/>
            <a:ext cx="10758488" cy="646331"/>
          </a:xfrm>
          <a:prstGeom prst="rect">
            <a:avLst/>
          </a:prstGeom>
          <a:noFill/>
        </p:spPr>
        <p:txBody>
          <a:bodyPr wrap="square" rtlCol="0">
            <a:spAutoFit/>
          </a:bodyPr>
          <a:lstStyle/>
          <a:p>
            <a:r>
              <a:rPr lang="en-US" altLang="ja-JP" dirty="0"/>
              <a:t>8/4</a:t>
            </a:r>
            <a:r>
              <a:rPr lang="ja-JP" altLang="en-US"/>
              <a:t>日にプレゼンテーションが作成できると思っていたのでこれから来週の火曜日までにプレゼンテーションを作成します。</a:t>
            </a:r>
            <a:endParaRPr lang="en-US" altLang="ja-JP" dirty="0"/>
          </a:p>
        </p:txBody>
      </p:sp>
    </p:spTree>
    <p:extLst>
      <p:ext uri="{BB962C8B-B14F-4D97-AF65-F5344CB8AC3E}">
        <p14:creationId xmlns:p14="http://schemas.microsoft.com/office/powerpoint/2010/main" val="3527150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251791-3F16-8E44-9B36-05B80B22E418}"/>
              </a:ext>
            </a:extLst>
          </p:cNvPr>
          <p:cNvSpPr>
            <a:spLocks noGrp="1"/>
          </p:cNvSpPr>
          <p:nvPr>
            <p:ph type="title"/>
          </p:nvPr>
        </p:nvSpPr>
        <p:spPr/>
        <p:txBody>
          <a:bodyPr/>
          <a:lstStyle/>
          <a:p>
            <a:r>
              <a:rPr kumimoji="1" lang="en-US" altLang="ja-JP" dirty="0"/>
              <a:t>Contents</a:t>
            </a:r>
            <a:endParaRPr kumimoji="1" lang="ja-JP" altLang="en-US"/>
          </a:p>
        </p:txBody>
      </p:sp>
      <p:sp>
        <p:nvSpPr>
          <p:cNvPr id="3" name="コンテンツ プレースホルダー 2">
            <a:extLst>
              <a:ext uri="{FF2B5EF4-FFF2-40B4-BE49-F238E27FC236}">
                <a16:creationId xmlns:a16="http://schemas.microsoft.com/office/drawing/2014/main" id="{C1D8F881-78D4-7E48-A6EE-11CC82A0A72F}"/>
              </a:ext>
            </a:extLst>
          </p:cNvPr>
          <p:cNvSpPr>
            <a:spLocks noGrp="1"/>
          </p:cNvSpPr>
          <p:nvPr>
            <p:ph idx="1"/>
          </p:nvPr>
        </p:nvSpPr>
        <p:spPr/>
        <p:txBody>
          <a:bodyPr/>
          <a:lstStyle/>
          <a:p>
            <a:r>
              <a:rPr kumimoji="1" lang="en-US" altLang="ja-JP" dirty="0"/>
              <a:t>Current Status before Today’s class</a:t>
            </a:r>
          </a:p>
          <a:p>
            <a:r>
              <a:rPr kumimoji="1" lang="en-US" altLang="ja-JP" dirty="0"/>
              <a:t>Motivation</a:t>
            </a:r>
          </a:p>
          <a:p>
            <a:r>
              <a:rPr lang="en-US" altLang="ja-JP" dirty="0"/>
              <a:t>Purpose</a:t>
            </a:r>
          </a:p>
          <a:p>
            <a:r>
              <a:rPr kumimoji="1" lang="en-US" altLang="ja-JP" dirty="0"/>
              <a:t>Functional spec</a:t>
            </a:r>
          </a:p>
          <a:p>
            <a:r>
              <a:rPr lang="en-US" altLang="ja-JP" dirty="0"/>
              <a:t>Today’s content</a:t>
            </a:r>
            <a:endParaRPr kumimoji="1" lang="en-US" altLang="ja-JP" dirty="0"/>
          </a:p>
          <a:p>
            <a:r>
              <a:rPr lang="en-US" altLang="ja-JP" dirty="0"/>
              <a:t>What I did on Today’s class</a:t>
            </a:r>
          </a:p>
          <a:p>
            <a:r>
              <a:rPr kumimoji="1" lang="en-US" altLang="ja-JP" dirty="0"/>
              <a:t>Deliverable</a:t>
            </a:r>
          </a:p>
          <a:p>
            <a:r>
              <a:rPr lang="en-US" altLang="ja-JP" dirty="0"/>
              <a:t>Schedule</a:t>
            </a:r>
            <a:endParaRPr kumimoji="1" lang="en-US" altLang="ja-JP" dirty="0"/>
          </a:p>
          <a:p>
            <a:pPr marL="0" indent="0">
              <a:buNone/>
            </a:pPr>
            <a:endParaRPr kumimoji="1" lang="en-US" altLang="ja-JP" dirty="0"/>
          </a:p>
          <a:p>
            <a:endParaRPr kumimoji="1" lang="ja-JP" altLang="en-US"/>
          </a:p>
        </p:txBody>
      </p:sp>
    </p:spTree>
    <p:extLst>
      <p:ext uri="{BB962C8B-B14F-4D97-AF65-F5344CB8AC3E}">
        <p14:creationId xmlns:p14="http://schemas.microsoft.com/office/powerpoint/2010/main" val="784045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カメラ, 光 が含まれている画像&#10;&#10;自動的に生成された説明">
            <a:extLst>
              <a:ext uri="{FF2B5EF4-FFF2-40B4-BE49-F238E27FC236}">
                <a16:creationId xmlns:a16="http://schemas.microsoft.com/office/drawing/2014/main" id="{8CA406CB-5D3F-8247-AFE6-7C409C65E1E8}"/>
              </a:ext>
            </a:extLst>
          </p:cNvPr>
          <p:cNvPicPr>
            <a:picLocks noChangeAspect="1"/>
          </p:cNvPicPr>
          <p:nvPr/>
        </p:nvPicPr>
        <p:blipFill>
          <a:blip r:embed="rId2"/>
          <a:stretch>
            <a:fillRect/>
          </a:stretch>
        </p:blipFill>
        <p:spPr>
          <a:xfrm>
            <a:off x="-14287" y="1841500"/>
            <a:ext cx="1905000" cy="1270000"/>
          </a:xfrm>
          <a:prstGeom prst="rect">
            <a:avLst/>
          </a:prstGeom>
        </p:spPr>
      </p:pic>
      <p:pic>
        <p:nvPicPr>
          <p:cNvPr id="7" name="図 6" descr="電子機器, 回路 が含まれている画像&#10;&#10;自動的に生成された説明">
            <a:extLst>
              <a:ext uri="{FF2B5EF4-FFF2-40B4-BE49-F238E27FC236}">
                <a16:creationId xmlns:a16="http://schemas.microsoft.com/office/drawing/2014/main" id="{535904A2-D50B-6843-8FFD-B45725B3BFFD}"/>
              </a:ext>
            </a:extLst>
          </p:cNvPr>
          <p:cNvPicPr>
            <a:picLocks noChangeAspect="1"/>
          </p:cNvPicPr>
          <p:nvPr/>
        </p:nvPicPr>
        <p:blipFill>
          <a:blip r:embed="rId3"/>
          <a:stretch>
            <a:fillRect/>
          </a:stretch>
        </p:blipFill>
        <p:spPr>
          <a:xfrm>
            <a:off x="2880203" y="2124304"/>
            <a:ext cx="1567974" cy="1270001"/>
          </a:xfrm>
          <a:prstGeom prst="rect">
            <a:avLst/>
          </a:prstGeom>
        </p:spPr>
      </p:pic>
      <p:pic>
        <p:nvPicPr>
          <p:cNvPr id="9" name="図 8" descr="テーブル が含まれている画像&#10;&#10;自動的に生成された説明">
            <a:extLst>
              <a:ext uri="{FF2B5EF4-FFF2-40B4-BE49-F238E27FC236}">
                <a16:creationId xmlns:a16="http://schemas.microsoft.com/office/drawing/2014/main" id="{B4779F7A-DC7E-7D4B-B291-131338DDF6D1}"/>
              </a:ext>
            </a:extLst>
          </p:cNvPr>
          <p:cNvPicPr>
            <a:picLocks noChangeAspect="1"/>
          </p:cNvPicPr>
          <p:nvPr/>
        </p:nvPicPr>
        <p:blipFill>
          <a:blip r:embed="rId4"/>
          <a:stretch>
            <a:fillRect/>
          </a:stretch>
        </p:blipFill>
        <p:spPr>
          <a:xfrm>
            <a:off x="2543175" y="4329113"/>
            <a:ext cx="1905002" cy="1270001"/>
          </a:xfrm>
          <a:prstGeom prst="rect">
            <a:avLst/>
          </a:prstGeom>
        </p:spPr>
      </p:pic>
      <p:sp>
        <p:nvSpPr>
          <p:cNvPr id="10" name="テキスト ボックス 9">
            <a:extLst>
              <a:ext uri="{FF2B5EF4-FFF2-40B4-BE49-F238E27FC236}">
                <a16:creationId xmlns:a16="http://schemas.microsoft.com/office/drawing/2014/main" id="{55A538F2-A565-864B-B9C4-C5C4A4E35390}"/>
              </a:ext>
            </a:extLst>
          </p:cNvPr>
          <p:cNvSpPr txBox="1"/>
          <p:nvPr/>
        </p:nvSpPr>
        <p:spPr>
          <a:xfrm>
            <a:off x="338137" y="400050"/>
            <a:ext cx="11515725" cy="646331"/>
          </a:xfrm>
          <a:prstGeom prst="rect">
            <a:avLst/>
          </a:prstGeom>
          <a:noFill/>
        </p:spPr>
        <p:txBody>
          <a:bodyPr wrap="square" rtlCol="0">
            <a:spAutoFit/>
          </a:bodyPr>
          <a:lstStyle/>
          <a:p>
            <a:r>
              <a:rPr lang="en-US" altLang="ja-JP" dirty="0"/>
              <a:t>Current Status before Today’s class</a:t>
            </a:r>
          </a:p>
          <a:p>
            <a:r>
              <a:rPr kumimoji="1" lang="ja-JP" altLang="en-US"/>
              <a:t>ラズパイに繋いだカメラで取得した画像をスラック にアップロードすることができる。</a:t>
            </a:r>
          </a:p>
        </p:txBody>
      </p:sp>
      <p:cxnSp>
        <p:nvCxnSpPr>
          <p:cNvPr id="12" name="直線コネクタ 11">
            <a:extLst>
              <a:ext uri="{FF2B5EF4-FFF2-40B4-BE49-F238E27FC236}">
                <a16:creationId xmlns:a16="http://schemas.microsoft.com/office/drawing/2014/main" id="{5B18E5C2-B4B5-DF4D-8F4B-65A989711FBA}"/>
              </a:ext>
            </a:extLst>
          </p:cNvPr>
          <p:cNvCxnSpPr>
            <a:cxnSpLocks/>
            <a:endCxn id="7" idx="1"/>
          </p:cNvCxnSpPr>
          <p:nvPr/>
        </p:nvCxnSpPr>
        <p:spPr>
          <a:xfrm flipV="1">
            <a:off x="1306286" y="2759305"/>
            <a:ext cx="1573917" cy="40648"/>
          </a:xfrm>
          <a:prstGeom prst="line">
            <a:avLst/>
          </a:prstGeom>
        </p:spPr>
        <p:style>
          <a:lnRef idx="3">
            <a:schemeClr val="accent1"/>
          </a:lnRef>
          <a:fillRef idx="0">
            <a:schemeClr val="accent1"/>
          </a:fillRef>
          <a:effectRef idx="2">
            <a:schemeClr val="accent1"/>
          </a:effectRef>
          <a:fontRef idx="minor">
            <a:schemeClr val="tx1"/>
          </a:fontRef>
        </p:style>
      </p:cxnSp>
      <p:sp>
        <p:nvSpPr>
          <p:cNvPr id="18" name="テキスト ボックス 17">
            <a:extLst>
              <a:ext uri="{FF2B5EF4-FFF2-40B4-BE49-F238E27FC236}">
                <a16:creationId xmlns:a16="http://schemas.microsoft.com/office/drawing/2014/main" id="{297C0B91-D27C-5D41-8A0B-3455EB9D740D}"/>
              </a:ext>
            </a:extLst>
          </p:cNvPr>
          <p:cNvSpPr txBox="1"/>
          <p:nvPr/>
        </p:nvSpPr>
        <p:spPr>
          <a:xfrm>
            <a:off x="1584288" y="2437654"/>
            <a:ext cx="1195942" cy="369332"/>
          </a:xfrm>
          <a:prstGeom prst="rect">
            <a:avLst/>
          </a:prstGeom>
          <a:noFill/>
        </p:spPr>
        <p:txBody>
          <a:bodyPr wrap="square" rtlCol="0">
            <a:spAutoFit/>
          </a:bodyPr>
          <a:lstStyle/>
          <a:p>
            <a:r>
              <a:rPr kumimoji="1" lang="en-US" altLang="ja-JP" dirty="0"/>
              <a:t>connect</a:t>
            </a:r>
            <a:endParaRPr kumimoji="1" lang="ja-JP" altLang="en-US"/>
          </a:p>
        </p:txBody>
      </p:sp>
      <p:sp>
        <p:nvSpPr>
          <p:cNvPr id="19" name="テキスト ボックス 18">
            <a:extLst>
              <a:ext uri="{FF2B5EF4-FFF2-40B4-BE49-F238E27FC236}">
                <a16:creationId xmlns:a16="http://schemas.microsoft.com/office/drawing/2014/main" id="{B928C860-7972-8A45-BFA4-684159734959}"/>
              </a:ext>
            </a:extLst>
          </p:cNvPr>
          <p:cNvSpPr txBox="1"/>
          <p:nvPr/>
        </p:nvSpPr>
        <p:spPr>
          <a:xfrm>
            <a:off x="338137" y="3429000"/>
            <a:ext cx="3157539" cy="646331"/>
          </a:xfrm>
          <a:prstGeom prst="rect">
            <a:avLst/>
          </a:prstGeom>
          <a:noFill/>
        </p:spPr>
        <p:txBody>
          <a:bodyPr wrap="square" rtlCol="0">
            <a:spAutoFit/>
          </a:bodyPr>
          <a:lstStyle/>
          <a:p>
            <a:r>
              <a:rPr lang="en-US" altLang="ja-JP" dirty="0"/>
              <a:t>Send a picture by using python code and Slack API</a:t>
            </a:r>
            <a:endParaRPr kumimoji="1" lang="ja-JP" altLang="en-US"/>
          </a:p>
        </p:txBody>
      </p:sp>
      <p:sp>
        <p:nvSpPr>
          <p:cNvPr id="20" name="テキスト ボックス 19">
            <a:extLst>
              <a:ext uri="{FF2B5EF4-FFF2-40B4-BE49-F238E27FC236}">
                <a16:creationId xmlns:a16="http://schemas.microsoft.com/office/drawing/2014/main" id="{3447BB0A-0069-8A49-BB7A-F8FE5DDB09C9}"/>
              </a:ext>
            </a:extLst>
          </p:cNvPr>
          <p:cNvSpPr txBox="1"/>
          <p:nvPr/>
        </p:nvSpPr>
        <p:spPr>
          <a:xfrm>
            <a:off x="7670723" y="1154667"/>
            <a:ext cx="4081462" cy="369332"/>
          </a:xfrm>
          <a:prstGeom prst="rect">
            <a:avLst/>
          </a:prstGeom>
          <a:noFill/>
        </p:spPr>
        <p:txBody>
          <a:bodyPr wrap="square" rtlCol="0">
            <a:spAutoFit/>
          </a:bodyPr>
          <a:lstStyle/>
          <a:p>
            <a:pPr algn="ctr"/>
            <a:r>
              <a:rPr kumimoji="1" lang="en-US" altLang="ja-JP" dirty="0"/>
              <a:t>Operation Flow</a:t>
            </a:r>
            <a:endParaRPr kumimoji="1" lang="ja-JP" altLang="en-US"/>
          </a:p>
        </p:txBody>
      </p:sp>
      <p:sp>
        <p:nvSpPr>
          <p:cNvPr id="21" name="正方形/長方形 20">
            <a:extLst>
              <a:ext uri="{FF2B5EF4-FFF2-40B4-BE49-F238E27FC236}">
                <a16:creationId xmlns:a16="http://schemas.microsoft.com/office/drawing/2014/main" id="{60D74CAE-BAFF-AB4C-B060-4747D4BEA4DE}"/>
              </a:ext>
            </a:extLst>
          </p:cNvPr>
          <p:cNvSpPr/>
          <p:nvPr/>
        </p:nvSpPr>
        <p:spPr>
          <a:xfrm>
            <a:off x="8239840" y="1737182"/>
            <a:ext cx="2943225" cy="72866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en-US" altLang="ja-JP" sz="1400" dirty="0"/>
              <a:t>Take a picture</a:t>
            </a:r>
          </a:p>
          <a:p>
            <a:pPr algn="ctr"/>
            <a:r>
              <a:rPr lang="en-US" altLang="ja-JP" sz="1400" dirty="0"/>
              <a:t>(</a:t>
            </a:r>
            <a:r>
              <a:rPr lang="en-US" altLang="ja-JP" sz="1400" dirty="0" err="1"/>
              <a:t>RaspberryPi</a:t>
            </a:r>
            <a:r>
              <a:rPr lang="en-US" altLang="ja-JP" sz="1400" dirty="0"/>
              <a:t>)</a:t>
            </a:r>
            <a:endParaRPr kumimoji="1" lang="ja-JP" altLang="en-US" sz="1400"/>
          </a:p>
        </p:txBody>
      </p:sp>
      <p:sp>
        <p:nvSpPr>
          <p:cNvPr id="22" name="正方形/長方形 21">
            <a:extLst>
              <a:ext uri="{FF2B5EF4-FFF2-40B4-BE49-F238E27FC236}">
                <a16:creationId xmlns:a16="http://schemas.microsoft.com/office/drawing/2014/main" id="{587E3465-E5D2-2341-8223-4DE9FEBA77E2}"/>
              </a:ext>
            </a:extLst>
          </p:cNvPr>
          <p:cNvSpPr/>
          <p:nvPr/>
        </p:nvSpPr>
        <p:spPr>
          <a:xfrm>
            <a:off x="8239840" y="4392156"/>
            <a:ext cx="2943225" cy="83026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ja-JP" sz="1400" dirty="0"/>
              <a:t>Send to general channel with text on Slack</a:t>
            </a:r>
            <a:endParaRPr kumimoji="1" lang="en-US" altLang="ja-JP" sz="1400" dirty="0"/>
          </a:p>
          <a:p>
            <a:pPr algn="ctr"/>
            <a:r>
              <a:rPr lang="en-US" altLang="ja-JP" sz="1400" dirty="0"/>
              <a:t>(Python)</a:t>
            </a:r>
            <a:endParaRPr kumimoji="1" lang="ja-JP" altLang="en-US" sz="1400"/>
          </a:p>
        </p:txBody>
      </p:sp>
      <p:cxnSp>
        <p:nvCxnSpPr>
          <p:cNvPr id="25" name="直線矢印コネクタ 24">
            <a:extLst>
              <a:ext uri="{FF2B5EF4-FFF2-40B4-BE49-F238E27FC236}">
                <a16:creationId xmlns:a16="http://schemas.microsoft.com/office/drawing/2014/main" id="{287DAED7-823F-5A41-8208-CD93A0401F5E}"/>
              </a:ext>
            </a:extLst>
          </p:cNvPr>
          <p:cNvCxnSpPr/>
          <p:nvPr/>
        </p:nvCxnSpPr>
        <p:spPr>
          <a:xfrm>
            <a:off x="9711452" y="2493961"/>
            <a:ext cx="0" cy="61198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29" name="図 28" descr="窓, 座る, 記号, 電車 が含まれている画像&#10;&#10;自動的に生成された説明">
            <a:extLst>
              <a:ext uri="{FF2B5EF4-FFF2-40B4-BE49-F238E27FC236}">
                <a16:creationId xmlns:a16="http://schemas.microsoft.com/office/drawing/2014/main" id="{28A8570A-C97C-EC4B-8546-6CF5A361ED56}"/>
              </a:ext>
            </a:extLst>
          </p:cNvPr>
          <p:cNvPicPr>
            <a:picLocks noChangeAspect="1"/>
          </p:cNvPicPr>
          <p:nvPr/>
        </p:nvPicPr>
        <p:blipFill>
          <a:blip r:embed="rId5"/>
          <a:stretch>
            <a:fillRect/>
          </a:stretch>
        </p:blipFill>
        <p:spPr>
          <a:xfrm>
            <a:off x="104150" y="4546025"/>
            <a:ext cx="2676080" cy="2128837"/>
          </a:xfrm>
          <a:prstGeom prst="rect">
            <a:avLst/>
          </a:prstGeom>
        </p:spPr>
      </p:pic>
      <p:cxnSp>
        <p:nvCxnSpPr>
          <p:cNvPr id="30" name="直線矢印コネクタ 29">
            <a:extLst>
              <a:ext uri="{FF2B5EF4-FFF2-40B4-BE49-F238E27FC236}">
                <a16:creationId xmlns:a16="http://schemas.microsoft.com/office/drawing/2014/main" id="{887B90E9-5956-4D4C-AF9B-9B397AFEB6B0}"/>
              </a:ext>
            </a:extLst>
          </p:cNvPr>
          <p:cNvCxnSpPr>
            <a:cxnSpLocks/>
          </p:cNvCxnSpPr>
          <p:nvPr/>
        </p:nvCxnSpPr>
        <p:spPr>
          <a:xfrm>
            <a:off x="3495676" y="3498389"/>
            <a:ext cx="0" cy="107361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2" name="正方形/長方形 31">
            <a:extLst>
              <a:ext uri="{FF2B5EF4-FFF2-40B4-BE49-F238E27FC236}">
                <a16:creationId xmlns:a16="http://schemas.microsoft.com/office/drawing/2014/main" id="{CAF7A5B7-2020-704B-AC65-06B4A81923F7}"/>
              </a:ext>
            </a:extLst>
          </p:cNvPr>
          <p:cNvSpPr/>
          <p:nvPr/>
        </p:nvSpPr>
        <p:spPr>
          <a:xfrm>
            <a:off x="8239840" y="3134058"/>
            <a:ext cx="2943225" cy="728663"/>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en-US" altLang="ja-JP" sz="1400" dirty="0"/>
              <a:t>Get </a:t>
            </a:r>
            <a:r>
              <a:rPr kumimoji="1" lang="en-US" altLang="ja-JP" sz="1400" dirty="0" err="1"/>
              <a:t>SlackAPI</a:t>
            </a:r>
            <a:r>
              <a:rPr kumimoji="1" lang="en-US" altLang="ja-JP" sz="1400" dirty="0"/>
              <a:t> and Weather API</a:t>
            </a:r>
          </a:p>
          <a:p>
            <a:pPr algn="ctr"/>
            <a:r>
              <a:rPr lang="en-US" altLang="ja-JP" sz="1400" dirty="0"/>
              <a:t>(</a:t>
            </a:r>
            <a:r>
              <a:rPr lang="en-US" altLang="ja-JP" sz="1400" dirty="0" err="1"/>
              <a:t>PythonCode</a:t>
            </a:r>
            <a:r>
              <a:rPr lang="en-US" altLang="ja-JP" sz="1400" dirty="0"/>
              <a:t>)</a:t>
            </a:r>
            <a:endParaRPr kumimoji="1" lang="ja-JP" altLang="en-US" sz="1400"/>
          </a:p>
        </p:txBody>
      </p:sp>
      <p:sp>
        <p:nvSpPr>
          <p:cNvPr id="33" name="正方形/長方形 32">
            <a:extLst>
              <a:ext uri="{FF2B5EF4-FFF2-40B4-BE49-F238E27FC236}">
                <a16:creationId xmlns:a16="http://schemas.microsoft.com/office/drawing/2014/main" id="{E49DDC2A-586C-B149-B8F1-348271DE2262}"/>
              </a:ext>
            </a:extLst>
          </p:cNvPr>
          <p:cNvSpPr/>
          <p:nvPr/>
        </p:nvSpPr>
        <p:spPr>
          <a:xfrm>
            <a:off x="8239840" y="5732269"/>
            <a:ext cx="2943225" cy="106441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en-US" altLang="ja-JP" sz="1400" dirty="0"/>
              <a:t>Display picture and information about weather per an hour</a:t>
            </a:r>
          </a:p>
          <a:p>
            <a:pPr algn="ctr"/>
            <a:r>
              <a:rPr lang="en-US" altLang="ja-JP" sz="1400" dirty="0"/>
              <a:t>(Python Code)</a:t>
            </a:r>
          </a:p>
        </p:txBody>
      </p:sp>
      <p:cxnSp>
        <p:nvCxnSpPr>
          <p:cNvPr id="34" name="直線矢印コネクタ 33">
            <a:extLst>
              <a:ext uri="{FF2B5EF4-FFF2-40B4-BE49-F238E27FC236}">
                <a16:creationId xmlns:a16="http://schemas.microsoft.com/office/drawing/2014/main" id="{D559A06C-F76D-7E4B-9048-6EAE7866FD2A}"/>
              </a:ext>
            </a:extLst>
          </p:cNvPr>
          <p:cNvCxnSpPr>
            <a:cxnSpLocks/>
          </p:cNvCxnSpPr>
          <p:nvPr/>
        </p:nvCxnSpPr>
        <p:spPr>
          <a:xfrm>
            <a:off x="9688354" y="3862721"/>
            <a:ext cx="0" cy="5098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7" name="直線矢印コネクタ 36">
            <a:extLst>
              <a:ext uri="{FF2B5EF4-FFF2-40B4-BE49-F238E27FC236}">
                <a16:creationId xmlns:a16="http://schemas.microsoft.com/office/drawing/2014/main" id="{5593D381-EB55-0644-9EB1-58619B7E521B}"/>
              </a:ext>
            </a:extLst>
          </p:cNvPr>
          <p:cNvCxnSpPr>
            <a:cxnSpLocks/>
          </p:cNvCxnSpPr>
          <p:nvPr/>
        </p:nvCxnSpPr>
        <p:spPr>
          <a:xfrm>
            <a:off x="9670733" y="5222422"/>
            <a:ext cx="0" cy="5098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6">
            <p14:nvContentPartPr>
              <p14:cNvPr id="4" name="インク 3">
                <a:extLst>
                  <a:ext uri="{FF2B5EF4-FFF2-40B4-BE49-F238E27FC236}">
                    <a16:creationId xmlns:a16="http://schemas.microsoft.com/office/drawing/2014/main" id="{3FB2D9D7-8C6F-2C4D-B59F-DF9CC01C2D13}"/>
                  </a:ext>
                </a:extLst>
              </p14:cNvPr>
              <p14:cNvContentPartPr/>
              <p14:nvPr/>
            </p14:nvContentPartPr>
            <p14:xfrm>
              <a:off x="5007918" y="-74629"/>
              <a:ext cx="360" cy="360"/>
            </p14:xfrm>
          </p:contentPart>
        </mc:Choice>
        <mc:Fallback xmlns="">
          <p:pic>
            <p:nvPicPr>
              <p:cNvPr id="4" name="インク 3">
                <a:extLst>
                  <a:ext uri="{FF2B5EF4-FFF2-40B4-BE49-F238E27FC236}">
                    <a16:creationId xmlns:a16="http://schemas.microsoft.com/office/drawing/2014/main" id="{3FB2D9D7-8C6F-2C4D-B59F-DF9CC01C2D13}"/>
                  </a:ext>
                </a:extLst>
              </p:cNvPr>
              <p:cNvPicPr/>
              <p:nvPr/>
            </p:nvPicPr>
            <p:blipFill>
              <a:blip r:embed="rId7"/>
              <a:stretch>
                <a:fillRect/>
              </a:stretch>
            </p:blipFill>
            <p:spPr>
              <a:xfrm>
                <a:off x="4998918" y="-83269"/>
                <a:ext cx="18000" cy="18000"/>
              </a:xfrm>
              <a:prstGeom prst="rect">
                <a:avLst/>
              </a:prstGeom>
            </p:spPr>
          </p:pic>
        </mc:Fallback>
      </mc:AlternateContent>
      <p:sp>
        <p:nvSpPr>
          <p:cNvPr id="24" name="テキスト ボックス 23">
            <a:extLst>
              <a:ext uri="{FF2B5EF4-FFF2-40B4-BE49-F238E27FC236}">
                <a16:creationId xmlns:a16="http://schemas.microsoft.com/office/drawing/2014/main" id="{BE880244-3BB3-7549-B5DA-330BB27B1E6F}"/>
              </a:ext>
            </a:extLst>
          </p:cNvPr>
          <p:cNvSpPr txBox="1"/>
          <p:nvPr/>
        </p:nvSpPr>
        <p:spPr>
          <a:xfrm>
            <a:off x="1192997" y="1409481"/>
            <a:ext cx="1800493" cy="369332"/>
          </a:xfrm>
          <a:prstGeom prst="rect">
            <a:avLst/>
          </a:prstGeom>
          <a:noFill/>
        </p:spPr>
        <p:txBody>
          <a:bodyPr wrap="none" rtlCol="0">
            <a:spAutoFit/>
          </a:bodyPr>
          <a:lstStyle/>
          <a:p>
            <a:r>
              <a:rPr kumimoji="1" lang="ja-JP" altLang="en-US"/>
              <a:t>実装済みの機能</a:t>
            </a:r>
          </a:p>
        </p:txBody>
      </p:sp>
      <p:sp>
        <p:nvSpPr>
          <p:cNvPr id="35" name="テキスト ボックス 34">
            <a:extLst>
              <a:ext uri="{FF2B5EF4-FFF2-40B4-BE49-F238E27FC236}">
                <a16:creationId xmlns:a16="http://schemas.microsoft.com/office/drawing/2014/main" id="{F1531950-C912-D346-9263-658B1CA6912D}"/>
              </a:ext>
            </a:extLst>
          </p:cNvPr>
          <p:cNvSpPr txBox="1"/>
          <p:nvPr/>
        </p:nvSpPr>
        <p:spPr>
          <a:xfrm>
            <a:off x="7036506" y="1959696"/>
            <a:ext cx="1107996" cy="369332"/>
          </a:xfrm>
          <a:prstGeom prst="rect">
            <a:avLst/>
          </a:prstGeom>
          <a:noFill/>
        </p:spPr>
        <p:txBody>
          <a:bodyPr wrap="none" rtlCol="0">
            <a:spAutoFit/>
          </a:bodyPr>
          <a:lstStyle/>
          <a:p>
            <a:r>
              <a:rPr kumimoji="1" lang="ja-JP" altLang="en-US"/>
              <a:t>実装済み</a:t>
            </a:r>
          </a:p>
        </p:txBody>
      </p:sp>
      <p:sp>
        <p:nvSpPr>
          <p:cNvPr id="36" name="テキスト ボックス 35">
            <a:extLst>
              <a:ext uri="{FF2B5EF4-FFF2-40B4-BE49-F238E27FC236}">
                <a16:creationId xmlns:a16="http://schemas.microsoft.com/office/drawing/2014/main" id="{830C727E-431F-7F4F-B522-DB04681DD11F}"/>
              </a:ext>
            </a:extLst>
          </p:cNvPr>
          <p:cNvSpPr txBox="1"/>
          <p:nvPr/>
        </p:nvSpPr>
        <p:spPr>
          <a:xfrm>
            <a:off x="5437667" y="3316164"/>
            <a:ext cx="2861681" cy="369332"/>
          </a:xfrm>
          <a:prstGeom prst="rect">
            <a:avLst/>
          </a:prstGeom>
          <a:noFill/>
        </p:spPr>
        <p:txBody>
          <a:bodyPr wrap="none" rtlCol="0">
            <a:spAutoFit/>
          </a:bodyPr>
          <a:lstStyle/>
          <a:p>
            <a:r>
              <a:rPr lang="ja-JP" altLang="en-US"/>
              <a:t>スラック</a:t>
            </a:r>
            <a:r>
              <a:rPr lang="en-US" altLang="ja-JP" dirty="0"/>
              <a:t>API</a:t>
            </a:r>
            <a:r>
              <a:rPr lang="ja-JP" altLang="en-US"/>
              <a:t>のみ実装済み</a:t>
            </a:r>
            <a:endParaRPr lang="en-US" altLang="ja-JP" dirty="0"/>
          </a:p>
        </p:txBody>
      </p:sp>
      <p:sp>
        <p:nvSpPr>
          <p:cNvPr id="38" name="テキスト ボックス 37">
            <a:extLst>
              <a:ext uri="{FF2B5EF4-FFF2-40B4-BE49-F238E27FC236}">
                <a16:creationId xmlns:a16="http://schemas.microsoft.com/office/drawing/2014/main" id="{CDACCA3B-886E-5A45-8D4D-91C2DFEAB294}"/>
              </a:ext>
            </a:extLst>
          </p:cNvPr>
          <p:cNvSpPr txBox="1"/>
          <p:nvPr/>
        </p:nvSpPr>
        <p:spPr>
          <a:xfrm>
            <a:off x="6797020" y="4622623"/>
            <a:ext cx="1107996" cy="369332"/>
          </a:xfrm>
          <a:prstGeom prst="rect">
            <a:avLst/>
          </a:prstGeom>
          <a:noFill/>
        </p:spPr>
        <p:txBody>
          <a:bodyPr wrap="none" rtlCol="0">
            <a:spAutoFit/>
          </a:bodyPr>
          <a:lstStyle/>
          <a:p>
            <a:r>
              <a:rPr kumimoji="1" lang="ja-JP" altLang="en-US"/>
              <a:t>実装済み</a:t>
            </a:r>
          </a:p>
        </p:txBody>
      </p:sp>
      <p:sp>
        <p:nvSpPr>
          <p:cNvPr id="39" name="テキスト ボックス 38">
            <a:extLst>
              <a:ext uri="{FF2B5EF4-FFF2-40B4-BE49-F238E27FC236}">
                <a16:creationId xmlns:a16="http://schemas.microsoft.com/office/drawing/2014/main" id="{262CE554-3B40-F047-B550-218983FE5A46}"/>
              </a:ext>
            </a:extLst>
          </p:cNvPr>
          <p:cNvSpPr txBox="1"/>
          <p:nvPr/>
        </p:nvSpPr>
        <p:spPr>
          <a:xfrm>
            <a:off x="4539986" y="6025979"/>
            <a:ext cx="3759362" cy="646331"/>
          </a:xfrm>
          <a:prstGeom prst="rect">
            <a:avLst/>
          </a:prstGeom>
          <a:noFill/>
        </p:spPr>
        <p:txBody>
          <a:bodyPr wrap="none" rtlCol="0">
            <a:spAutoFit/>
          </a:bodyPr>
          <a:lstStyle/>
          <a:p>
            <a:r>
              <a:rPr lang="ja-JP" altLang="en-US"/>
              <a:t>単位時間ごとに写真を撮影し、</a:t>
            </a:r>
            <a:endParaRPr lang="en-US" altLang="ja-JP" dirty="0"/>
          </a:p>
          <a:p>
            <a:r>
              <a:rPr kumimoji="1" lang="en-US" altLang="ja-JP" dirty="0"/>
              <a:t>Slack</a:t>
            </a:r>
            <a:r>
              <a:rPr kumimoji="1" lang="ja-JP" altLang="en-US"/>
              <a:t>に投稿できるように実装済み</a:t>
            </a:r>
          </a:p>
        </p:txBody>
      </p:sp>
    </p:spTree>
    <p:extLst>
      <p:ext uri="{BB962C8B-B14F-4D97-AF65-F5344CB8AC3E}">
        <p14:creationId xmlns:p14="http://schemas.microsoft.com/office/powerpoint/2010/main" val="36821424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36C91F-808B-F54A-A4A3-437F7E524492}"/>
              </a:ext>
            </a:extLst>
          </p:cNvPr>
          <p:cNvSpPr>
            <a:spLocks noGrp="1"/>
          </p:cNvSpPr>
          <p:nvPr>
            <p:ph type="title"/>
          </p:nvPr>
        </p:nvSpPr>
        <p:spPr/>
        <p:txBody>
          <a:bodyPr/>
          <a:lstStyle/>
          <a:p>
            <a:r>
              <a:rPr kumimoji="1" lang="en-US" altLang="ja-JP" dirty="0"/>
              <a:t>Motivation</a:t>
            </a:r>
            <a:endParaRPr kumimoji="1" lang="ja-JP" altLang="en-US"/>
          </a:p>
        </p:txBody>
      </p:sp>
      <p:sp>
        <p:nvSpPr>
          <p:cNvPr id="3" name="コンテンツ プレースホルダー 2">
            <a:extLst>
              <a:ext uri="{FF2B5EF4-FFF2-40B4-BE49-F238E27FC236}">
                <a16:creationId xmlns:a16="http://schemas.microsoft.com/office/drawing/2014/main" id="{9317342C-8F6B-EA4A-B2B2-90ADE4F90F6E}"/>
              </a:ext>
            </a:extLst>
          </p:cNvPr>
          <p:cNvSpPr>
            <a:spLocks noGrp="1"/>
          </p:cNvSpPr>
          <p:nvPr>
            <p:ph idx="1"/>
          </p:nvPr>
        </p:nvSpPr>
        <p:spPr/>
        <p:txBody>
          <a:bodyPr/>
          <a:lstStyle/>
          <a:p>
            <a:pPr marL="0" indent="0">
              <a:buNone/>
            </a:pPr>
            <a:r>
              <a:rPr kumimoji="1" lang="ja-JP" altLang="en-US"/>
              <a:t>前回に引き続き、今日</a:t>
            </a:r>
            <a:r>
              <a:rPr lang="ja-JP" altLang="en-US"/>
              <a:t>も</a:t>
            </a:r>
            <a:r>
              <a:rPr kumimoji="1" lang="en-US" altLang="ja-JP" dirty="0" err="1"/>
              <a:t>OpenWeatherMap</a:t>
            </a:r>
            <a:r>
              <a:rPr kumimoji="1" lang="ja-JP" altLang="en-US"/>
              <a:t>を用いて天気情報を取得できるようにしたい。</a:t>
            </a:r>
            <a:endParaRPr kumimoji="1" lang="en-US" altLang="ja-JP" dirty="0"/>
          </a:p>
          <a:p>
            <a:pPr marL="0" indent="0">
              <a:buNone/>
            </a:pPr>
            <a:r>
              <a:rPr lang="ja-JP" altLang="en-US"/>
              <a:t>（</a:t>
            </a:r>
            <a:r>
              <a:rPr lang="en-US" altLang="ja-JP" dirty="0"/>
              <a:t>6/24</a:t>
            </a:r>
            <a:r>
              <a:rPr lang="ja-JP" altLang="en-US"/>
              <a:t>に提出した計画スライドには、</a:t>
            </a:r>
            <a:r>
              <a:rPr lang="en-US" altLang="ja-JP" dirty="0"/>
              <a:t>Livedoor</a:t>
            </a:r>
            <a:r>
              <a:rPr lang="ja-JP" altLang="en-US"/>
              <a:t>の</a:t>
            </a:r>
            <a:r>
              <a:rPr lang="en-US" altLang="ja-JP" dirty="0" err="1"/>
              <a:t>WeatherHack</a:t>
            </a:r>
            <a:r>
              <a:rPr lang="ja-JP" altLang="en-US"/>
              <a:t>を利用すると記載していましたが、このサービスが</a:t>
            </a:r>
            <a:r>
              <a:rPr lang="en-US" altLang="ja-JP" dirty="0"/>
              <a:t>7</a:t>
            </a:r>
            <a:r>
              <a:rPr lang="ja-JP" altLang="en-US"/>
              <a:t>月末に終了してしまいますので</a:t>
            </a:r>
            <a:r>
              <a:rPr lang="en-US" altLang="ja-JP" dirty="0" err="1"/>
              <a:t>OpenWeatherMap</a:t>
            </a:r>
            <a:r>
              <a:rPr lang="ja-JP" altLang="en-US"/>
              <a:t>を利用します。）</a:t>
            </a:r>
            <a:endParaRPr lang="en-US" altLang="ja-JP" dirty="0"/>
          </a:p>
        </p:txBody>
      </p:sp>
    </p:spTree>
    <p:extLst>
      <p:ext uri="{BB962C8B-B14F-4D97-AF65-F5344CB8AC3E}">
        <p14:creationId xmlns:p14="http://schemas.microsoft.com/office/powerpoint/2010/main" val="1665858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6D6FE4-B791-504B-B750-B7FA555EAEA9}"/>
              </a:ext>
            </a:extLst>
          </p:cNvPr>
          <p:cNvSpPr>
            <a:spLocks noGrp="1"/>
          </p:cNvSpPr>
          <p:nvPr>
            <p:ph type="title"/>
          </p:nvPr>
        </p:nvSpPr>
        <p:spPr/>
        <p:txBody>
          <a:bodyPr/>
          <a:lstStyle/>
          <a:p>
            <a:r>
              <a:rPr kumimoji="1" lang="en-US" altLang="ja-JP" dirty="0"/>
              <a:t>Purpose</a:t>
            </a:r>
            <a:endParaRPr kumimoji="1" lang="ja-JP" altLang="en-US"/>
          </a:p>
        </p:txBody>
      </p:sp>
      <p:sp>
        <p:nvSpPr>
          <p:cNvPr id="3" name="コンテンツ プレースホルダー 2">
            <a:extLst>
              <a:ext uri="{FF2B5EF4-FFF2-40B4-BE49-F238E27FC236}">
                <a16:creationId xmlns:a16="http://schemas.microsoft.com/office/drawing/2014/main" id="{C19121A7-A3A3-1D4A-8351-A66223801D86}"/>
              </a:ext>
            </a:extLst>
          </p:cNvPr>
          <p:cNvSpPr>
            <a:spLocks noGrp="1"/>
          </p:cNvSpPr>
          <p:nvPr>
            <p:ph idx="1"/>
          </p:nvPr>
        </p:nvSpPr>
        <p:spPr/>
        <p:txBody>
          <a:bodyPr/>
          <a:lstStyle/>
          <a:p>
            <a:r>
              <a:rPr kumimoji="1" lang="ja-JP" altLang="en-US"/>
              <a:t>定期的に自分のアパートの天気を確認して、帰省時や旅行時に使いたい。雨なら傘の準備ができ、気温の変化によって着ていくものを考えることができるようにしたい。</a:t>
            </a:r>
          </a:p>
        </p:txBody>
      </p:sp>
    </p:spTree>
    <p:extLst>
      <p:ext uri="{BB962C8B-B14F-4D97-AF65-F5344CB8AC3E}">
        <p14:creationId xmlns:p14="http://schemas.microsoft.com/office/powerpoint/2010/main" val="4065841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452354-30A1-D046-B9CB-1918CB83D629}"/>
              </a:ext>
            </a:extLst>
          </p:cNvPr>
          <p:cNvSpPr>
            <a:spLocks noGrp="1"/>
          </p:cNvSpPr>
          <p:nvPr>
            <p:ph type="title"/>
          </p:nvPr>
        </p:nvSpPr>
        <p:spPr/>
        <p:txBody>
          <a:bodyPr/>
          <a:lstStyle/>
          <a:p>
            <a:r>
              <a:rPr kumimoji="1" lang="en-US" altLang="ja-JP" dirty="0"/>
              <a:t>Functional Spec</a:t>
            </a:r>
            <a:endParaRPr kumimoji="1" lang="ja-JP" altLang="en-US"/>
          </a:p>
        </p:txBody>
      </p:sp>
      <p:sp>
        <p:nvSpPr>
          <p:cNvPr id="3" name="コンテンツ プレースホルダー 2">
            <a:extLst>
              <a:ext uri="{FF2B5EF4-FFF2-40B4-BE49-F238E27FC236}">
                <a16:creationId xmlns:a16="http://schemas.microsoft.com/office/drawing/2014/main" id="{CFF09C27-0A31-7944-914A-30CB4F65970A}"/>
              </a:ext>
            </a:extLst>
          </p:cNvPr>
          <p:cNvSpPr>
            <a:spLocks noGrp="1"/>
          </p:cNvSpPr>
          <p:nvPr>
            <p:ph idx="1"/>
          </p:nvPr>
        </p:nvSpPr>
        <p:spPr/>
        <p:txBody>
          <a:bodyPr/>
          <a:lstStyle/>
          <a:p>
            <a:r>
              <a:rPr kumimoji="1" lang="ja-JP" altLang="en-US"/>
              <a:t>カメラで写真を取得することができる。</a:t>
            </a:r>
            <a:r>
              <a:rPr kumimoji="1" lang="en-US" altLang="ja-JP" dirty="0"/>
              <a:t>(</a:t>
            </a:r>
            <a:r>
              <a:rPr kumimoji="1" lang="en-US" altLang="ja-JP" dirty="0" err="1"/>
              <a:t>capture.py</a:t>
            </a:r>
            <a:r>
              <a:rPr kumimoji="1" lang="en-US" altLang="ja-JP" dirty="0"/>
              <a:t>)</a:t>
            </a:r>
          </a:p>
          <a:p>
            <a:r>
              <a:rPr lang="ja-JP" altLang="en-US"/>
              <a:t>取得した写真を保存し、</a:t>
            </a:r>
            <a:r>
              <a:rPr lang="en-US" altLang="ja-JP" dirty="0"/>
              <a:t>Slack</a:t>
            </a:r>
            <a:r>
              <a:rPr lang="ja-JP" altLang="en-US"/>
              <a:t>の指定した</a:t>
            </a:r>
            <a:r>
              <a:rPr lang="en-US" altLang="ja-JP" dirty="0"/>
              <a:t>general</a:t>
            </a:r>
            <a:r>
              <a:rPr lang="ja-JP" altLang="en-US"/>
              <a:t>チャンネルに送信することができる。</a:t>
            </a:r>
            <a:endParaRPr lang="en-US" altLang="ja-JP" dirty="0"/>
          </a:p>
          <a:p>
            <a:r>
              <a:rPr kumimoji="1" lang="en-US" altLang="ja-JP" dirty="0"/>
              <a:t>Slack</a:t>
            </a:r>
            <a:r>
              <a:rPr kumimoji="1" lang="ja-JP" altLang="en-US"/>
              <a:t>に画像を送信する際、</a:t>
            </a:r>
            <a:r>
              <a:rPr lang="en-US" altLang="ja-JP" dirty="0"/>
              <a:t>”That’s the weather right now.”</a:t>
            </a:r>
            <a:r>
              <a:rPr lang="ja-JP" altLang="en-US"/>
              <a:t>と表示される。</a:t>
            </a:r>
            <a:endParaRPr lang="en-US" altLang="ja-JP" dirty="0"/>
          </a:p>
          <a:p>
            <a:r>
              <a:rPr lang="en-US" altLang="ja-JP" dirty="0" err="1"/>
              <a:t>Crontab.text</a:t>
            </a:r>
            <a:r>
              <a:rPr lang="ja-JP" altLang="en-US"/>
              <a:t>の設定によって単位時間あたりのプログラムの実行ができる。</a:t>
            </a:r>
            <a:endParaRPr lang="en-US" altLang="ja-JP" dirty="0"/>
          </a:p>
          <a:p>
            <a:r>
              <a:rPr lang="ja-JP" altLang="en-US"/>
              <a:t>三日間の</a:t>
            </a:r>
            <a:r>
              <a:rPr lang="en-US" altLang="ja-JP" dirty="0"/>
              <a:t>5</a:t>
            </a:r>
            <a:r>
              <a:rPr lang="ja-JP" altLang="en-US"/>
              <a:t>時間おきおの天気情報を取得できる。</a:t>
            </a:r>
            <a:endParaRPr lang="en-US" altLang="ja-JP" dirty="0"/>
          </a:p>
          <a:p>
            <a:pPr marL="0" indent="0">
              <a:buNone/>
            </a:pPr>
            <a:endParaRPr lang="en-US" altLang="ja-JP" dirty="0"/>
          </a:p>
        </p:txBody>
      </p:sp>
    </p:spTree>
    <p:extLst>
      <p:ext uri="{BB962C8B-B14F-4D97-AF65-F5344CB8AC3E}">
        <p14:creationId xmlns:p14="http://schemas.microsoft.com/office/powerpoint/2010/main" val="2996218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2D811C-81EE-0D44-9A3A-D790CB27CE9C}"/>
              </a:ext>
            </a:extLst>
          </p:cNvPr>
          <p:cNvSpPr>
            <a:spLocks noGrp="1"/>
          </p:cNvSpPr>
          <p:nvPr>
            <p:ph type="title"/>
          </p:nvPr>
        </p:nvSpPr>
        <p:spPr/>
        <p:txBody>
          <a:bodyPr>
            <a:normAutofit/>
          </a:bodyPr>
          <a:lstStyle/>
          <a:p>
            <a:r>
              <a:rPr kumimoji="1" lang="en-US" altLang="ja-JP" dirty="0"/>
              <a:t>Today’s Content 2</a:t>
            </a:r>
            <a:r>
              <a:rPr kumimoji="1" lang="en-US" altLang="ja-JP" baseline="30000" dirty="0"/>
              <a:t>nd</a:t>
            </a:r>
            <a:r>
              <a:rPr kumimoji="1" lang="en-US" altLang="ja-JP" dirty="0"/>
              <a:t> Period</a:t>
            </a:r>
            <a:endParaRPr kumimoji="1" lang="ja-JP" altLang="en-US"/>
          </a:p>
        </p:txBody>
      </p:sp>
      <p:sp>
        <p:nvSpPr>
          <p:cNvPr id="7" name="テキスト ボックス 6">
            <a:extLst>
              <a:ext uri="{FF2B5EF4-FFF2-40B4-BE49-F238E27FC236}">
                <a16:creationId xmlns:a16="http://schemas.microsoft.com/office/drawing/2014/main" id="{0D3C1FBE-3BF7-334D-B61D-ECD44EFF7338}"/>
              </a:ext>
            </a:extLst>
          </p:cNvPr>
          <p:cNvSpPr txBox="1"/>
          <p:nvPr/>
        </p:nvSpPr>
        <p:spPr>
          <a:xfrm>
            <a:off x="838200" y="1833745"/>
            <a:ext cx="10615407" cy="2031325"/>
          </a:xfrm>
          <a:prstGeom prst="rect">
            <a:avLst/>
          </a:prstGeom>
          <a:noFill/>
        </p:spPr>
        <p:txBody>
          <a:bodyPr wrap="none" rtlCol="0">
            <a:spAutoFit/>
          </a:bodyPr>
          <a:lstStyle/>
          <a:p>
            <a:r>
              <a:rPr lang="ja-JP" altLang="en-US"/>
              <a:t>前回作った</a:t>
            </a:r>
            <a:r>
              <a:rPr lang="en-US" altLang="ja-JP" dirty="0"/>
              <a:t>Code(</a:t>
            </a:r>
            <a:r>
              <a:rPr lang="en-US" altLang="ja-JP" dirty="0" err="1"/>
              <a:t>rasWeather.py</a:t>
            </a:r>
            <a:r>
              <a:rPr lang="en-US" altLang="ja-JP" dirty="0"/>
              <a:t>)</a:t>
            </a:r>
            <a:r>
              <a:rPr lang="ja-JP" altLang="en-US"/>
              <a:t>を元に自分が必要な情報を</a:t>
            </a:r>
            <a:r>
              <a:rPr lang="en-US" altLang="ja-JP" dirty="0"/>
              <a:t>Slack</a:t>
            </a:r>
            <a:r>
              <a:rPr lang="ja-JP" altLang="en-US"/>
              <a:t>に出力するにはどうすれば良いかを</a:t>
            </a:r>
            <a:endParaRPr lang="en-US" altLang="ja-JP" dirty="0"/>
          </a:p>
          <a:p>
            <a:r>
              <a:rPr lang="ja-JP" altLang="en-US"/>
              <a:t>模索しました。</a:t>
            </a:r>
            <a:endParaRPr lang="en-US" altLang="ja-JP" dirty="0"/>
          </a:p>
          <a:p>
            <a:r>
              <a:rPr lang="en-US" altLang="ja-JP" dirty="0" err="1"/>
              <a:t>OpenWeatherMap</a:t>
            </a:r>
            <a:r>
              <a:rPr lang="ja-JP" altLang="en-US"/>
              <a:t>で年コードからその地域の情報が読み取れますが、</a:t>
            </a:r>
            <a:endParaRPr lang="en-US" altLang="ja-JP" dirty="0"/>
          </a:p>
          <a:p>
            <a:r>
              <a:rPr lang="ja-JP" altLang="en-US"/>
              <a:t>会津若松市がその中に含まれていなかったので喜多方の天気情報を取得するようにしました。</a:t>
            </a:r>
            <a:endParaRPr lang="en-US" altLang="ja-JP" dirty="0"/>
          </a:p>
          <a:p>
            <a:endParaRPr lang="en-US" altLang="ja-JP" dirty="0"/>
          </a:p>
          <a:p>
            <a:r>
              <a:rPr lang="ja-JP" altLang="en-US"/>
              <a:t>また、</a:t>
            </a:r>
            <a:r>
              <a:rPr lang="en-US" altLang="ja-JP" dirty="0" err="1"/>
              <a:t>slacker.chat.post_message</a:t>
            </a:r>
            <a:r>
              <a:rPr lang="ja-JP" altLang="en-US"/>
              <a:t>では一文しか出力ができないので固定して表示したい文章と</a:t>
            </a:r>
            <a:endParaRPr lang="en-US" altLang="ja-JP" dirty="0"/>
          </a:p>
          <a:p>
            <a:r>
              <a:rPr lang="ja-JP" altLang="en-US"/>
              <a:t>変数として表示する文章を分けて表示するようにしました。</a:t>
            </a:r>
            <a:endParaRPr lang="en-US" altLang="ja-JP" dirty="0"/>
          </a:p>
        </p:txBody>
      </p:sp>
    </p:spTree>
    <p:extLst>
      <p:ext uri="{BB962C8B-B14F-4D97-AF65-F5344CB8AC3E}">
        <p14:creationId xmlns:p14="http://schemas.microsoft.com/office/powerpoint/2010/main" val="1666667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スクリーンショットの画面&#10;&#10;自動的に生成された説明">
            <a:extLst>
              <a:ext uri="{FF2B5EF4-FFF2-40B4-BE49-F238E27FC236}">
                <a16:creationId xmlns:a16="http://schemas.microsoft.com/office/drawing/2014/main" id="{D5D1FFE0-F49D-1D46-9A8A-F527CBAB5F14}"/>
              </a:ext>
            </a:extLst>
          </p:cNvPr>
          <p:cNvPicPr>
            <a:picLocks noChangeAspect="1"/>
          </p:cNvPicPr>
          <p:nvPr/>
        </p:nvPicPr>
        <p:blipFill>
          <a:blip r:embed="rId2"/>
          <a:stretch>
            <a:fillRect/>
          </a:stretch>
        </p:blipFill>
        <p:spPr>
          <a:xfrm>
            <a:off x="2386013" y="1799190"/>
            <a:ext cx="8286749" cy="5030235"/>
          </a:xfrm>
          <a:prstGeom prst="rect">
            <a:avLst/>
          </a:prstGeom>
        </p:spPr>
      </p:pic>
      <p:sp>
        <p:nvSpPr>
          <p:cNvPr id="7" name="タイトル 1">
            <a:extLst>
              <a:ext uri="{FF2B5EF4-FFF2-40B4-BE49-F238E27FC236}">
                <a16:creationId xmlns:a16="http://schemas.microsoft.com/office/drawing/2014/main" id="{5FC42BB5-BAAC-7C44-8F31-1C8C7ACD5408}"/>
              </a:ext>
            </a:extLst>
          </p:cNvPr>
          <p:cNvSpPr>
            <a:spLocks noGrp="1"/>
          </p:cNvSpPr>
          <p:nvPr>
            <p:ph type="title"/>
          </p:nvPr>
        </p:nvSpPr>
        <p:spPr>
          <a:xfrm>
            <a:off x="838200" y="365125"/>
            <a:ext cx="10515600" cy="1325563"/>
          </a:xfrm>
        </p:spPr>
        <p:txBody>
          <a:bodyPr>
            <a:normAutofit/>
          </a:bodyPr>
          <a:lstStyle/>
          <a:p>
            <a:r>
              <a:rPr kumimoji="1" lang="en-US" altLang="ja-JP" dirty="0"/>
              <a:t>Today’s Content 2</a:t>
            </a:r>
            <a:r>
              <a:rPr kumimoji="1" lang="en-US" altLang="ja-JP" baseline="30000" dirty="0"/>
              <a:t>nd</a:t>
            </a:r>
            <a:r>
              <a:rPr kumimoji="1" lang="en-US" altLang="ja-JP" dirty="0"/>
              <a:t> Period</a:t>
            </a:r>
            <a:br>
              <a:rPr kumimoji="1" lang="en-US" altLang="ja-JP" dirty="0"/>
            </a:br>
            <a:r>
              <a:rPr kumimoji="1" lang="en-US" altLang="ja-JP" dirty="0"/>
              <a:t>(</a:t>
            </a:r>
            <a:r>
              <a:rPr lang="en-US" altLang="ja-JP" dirty="0"/>
              <a:t>Completed </a:t>
            </a:r>
            <a:r>
              <a:rPr kumimoji="1" lang="en-US" altLang="ja-JP" dirty="0"/>
              <a:t>Code)</a:t>
            </a:r>
            <a:endParaRPr kumimoji="1" lang="ja-JP" altLang="en-US"/>
          </a:p>
        </p:txBody>
      </p:sp>
    </p:spTree>
    <p:extLst>
      <p:ext uri="{BB962C8B-B14F-4D97-AF65-F5344CB8AC3E}">
        <p14:creationId xmlns:p14="http://schemas.microsoft.com/office/powerpoint/2010/main" val="2357578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FC181D-1923-2F40-9DA8-07B93A7086FF}"/>
              </a:ext>
            </a:extLst>
          </p:cNvPr>
          <p:cNvSpPr>
            <a:spLocks noGrp="1"/>
          </p:cNvSpPr>
          <p:nvPr>
            <p:ph type="title"/>
          </p:nvPr>
        </p:nvSpPr>
        <p:spPr/>
        <p:txBody>
          <a:bodyPr/>
          <a:lstStyle/>
          <a:p>
            <a:r>
              <a:rPr lang="en-US" altLang="ja-JP" dirty="0"/>
              <a:t>Today’s Content 3</a:t>
            </a:r>
            <a:r>
              <a:rPr lang="en-US" altLang="ja-JP" baseline="30000" dirty="0"/>
              <a:t>rd</a:t>
            </a:r>
            <a:r>
              <a:rPr lang="en-US" altLang="ja-JP" dirty="0"/>
              <a:t> Period</a:t>
            </a:r>
            <a:endParaRPr kumimoji="1" lang="ja-JP" altLang="en-US"/>
          </a:p>
        </p:txBody>
      </p:sp>
      <p:sp>
        <p:nvSpPr>
          <p:cNvPr id="8" name="テキスト ボックス 7">
            <a:extLst>
              <a:ext uri="{FF2B5EF4-FFF2-40B4-BE49-F238E27FC236}">
                <a16:creationId xmlns:a16="http://schemas.microsoft.com/office/drawing/2014/main" id="{0F2CDC29-F345-CF4B-AB52-BA76C0FA2E99}"/>
              </a:ext>
            </a:extLst>
          </p:cNvPr>
          <p:cNvSpPr txBox="1"/>
          <p:nvPr/>
        </p:nvSpPr>
        <p:spPr>
          <a:xfrm>
            <a:off x="1414130" y="1977656"/>
            <a:ext cx="9060494" cy="646331"/>
          </a:xfrm>
          <a:prstGeom prst="rect">
            <a:avLst/>
          </a:prstGeom>
          <a:noFill/>
        </p:spPr>
        <p:txBody>
          <a:bodyPr wrap="none" rtlCol="0">
            <a:spAutoFit/>
          </a:bodyPr>
          <a:lstStyle/>
          <a:p>
            <a:r>
              <a:rPr kumimoji="1" lang="ja-JP" altLang="en-US"/>
              <a:t>天気情報を取得する</a:t>
            </a:r>
            <a:r>
              <a:rPr kumimoji="1" lang="en-US" altLang="ja-JP" dirty="0" err="1"/>
              <a:t>PythonCode</a:t>
            </a:r>
            <a:r>
              <a:rPr lang="ja-JP" altLang="en-US"/>
              <a:t>は写真を撮るための</a:t>
            </a:r>
            <a:r>
              <a:rPr lang="en-US" altLang="ja-JP" dirty="0" err="1"/>
              <a:t>capture.py</a:t>
            </a:r>
            <a:r>
              <a:rPr lang="ja-JP" altLang="en-US"/>
              <a:t>とは分けていたので、</a:t>
            </a:r>
            <a:endParaRPr lang="en-US" altLang="ja-JP" dirty="0"/>
          </a:p>
          <a:p>
            <a:r>
              <a:rPr kumimoji="1" lang="en-US" altLang="ja-JP" dirty="0"/>
              <a:t>Slack</a:t>
            </a:r>
            <a:r>
              <a:rPr kumimoji="1" lang="ja-JP" altLang="en-US"/>
              <a:t>に送信できるように</a:t>
            </a:r>
            <a:r>
              <a:rPr kumimoji="1" lang="en-US" altLang="ja-JP" dirty="0"/>
              <a:t>API</a:t>
            </a:r>
            <a:r>
              <a:rPr kumimoji="1" lang="ja-JP" altLang="en-US"/>
              <a:t>などの設定を行いました。</a:t>
            </a:r>
          </a:p>
        </p:txBody>
      </p:sp>
      <p:pic>
        <p:nvPicPr>
          <p:cNvPr id="10" name="図 9" descr="スクリーンショットの画面&#10;&#10;自動的に生成された説明">
            <a:extLst>
              <a:ext uri="{FF2B5EF4-FFF2-40B4-BE49-F238E27FC236}">
                <a16:creationId xmlns:a16="http://schemas.microsoft.com/office/drawing/2014/main" id="{1C9B62AD-A8ED-0E4E-9873-4354989A48FE}"/>
              </a:ext>
            </a:extLst>
          </p:cNvPr>
          <p:cNvPicPr>
            <a:picLocks noChangeAspect="1"/>
          </p:cNvPicPr>
          <p:nvPr/>
        </p:nvPicPr>
        <p:blipFill>
          <a:blip r:embed="rId2"/>
          <a:stretch>
            <a:fillRect/>
          </a:stretch>
        </p:blipFill>
        <p:spPr>
          <a:xfrm>
            <a:off x="2384034" y="2862246"/>
            <a:ext cx="5917003" cy="3957805"/>
          </a:xfrm>
          <a:prstGeom prst="rect">
            <a:avLst/>
          </a:prstGeom>
        </p:spPr>
      </p:pic>
    </p:spTree>
    <p:extLst>
      <p:ext uri="{BB962C8B-B14F-4D97-AF65-F5344CB8AC3E}">
        <p14:creationId xmlns:p14="http://schemas.microsoft.com/office/powerpoint/2010/main" val="390091260"/>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TotalTime>
  <Words>970</Words>
  <Application>Microsoft Macintosh PowerPoint</Application>
  <PresentationFormat>ワイド画面</PresentationFormat>
  <Paragraphs>112</Paragraphs>
  <Slides>18</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18</vt:i4>
      </vt:variant>
    </vt:vector>
  </HeadingPairs>
  <TitlesOfParts>
    <vt:vector size="22" baseType="lpstr">
      <vt:lpstr>游ゴシック</vt:lpstr>
      <vt:lpstr>游ゴシック Light</vt:lpstr>
      <vt:lpstr>Arial</vt:lpstr>
      <vt:lpstr>Office テーマ</vt:lpstr>
      <vt:lpstr>RaspberryPiを使った定点カメラの作成</vt:lpstr>
      <vt:lpstr>Contents</vt:lpstr>
      <vt:lpstr>PowerPoint プレゼンテーション</vt:lpstr>
      <vt:lpstr>Motivation</vt:lpstr>
      <vt:lpstr>Purpose</vt:lpstr>
      <vt:lpstr>Functional Spec</vt:lpstr>
      <vt:lpstr>Today’s Content 2nd Period</vt:lpstr>
      <vt:lpstr>Today’s Content 2nd Period (Completed Code)</vt:lpstr>
      <vt:lpstr>Today’s Content 3rd Period</vt:lpstr>
      <vt:lpstr>Today’s Content 3rd Period</vt:lpstr>
      <vt:lpstr>Today’s Content 4th Period</vt:lpstr>
      <vt:lpstr>Today’s Content 4th Period</vt:lpstr>
      <vt:lpstr>Today’s Content 4th Period</vt:lpstr>
      <vt:lpstr>Today’s Content 4th Period</vt:lpstr>
      <vt:lpstr>What I did on July 29</vt:lpstr>
      <vt:lpstr>What I did on July 29</vt:lpstr>
      <vt:lpstr>Deliverable</vt:lpstr>
      <vt:lpstr>Schedule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 Report</dc:title>
  <dc:creator>高橋琉聖</dc:creator>
  <cp:lastModifiedBy>高橋琉聖</cp:lastModifiedBy>
  <cp:revision>45</cp:revision>
  <dcterms:created xsi:type="dcterms:W3CDTF">2020-07-08T06:37:20Z</dcterms:created>
  <dcterms:modified xsi:type="dcterms:W3CDTF">2020-07-29T06:00:16Z</dcterms:modified>
</cp:coreProperties>
</file>

<file path=docProps/thumbnail.jpeg>
</file>